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59" r:id="rId10"/>
    <p:sldId id="284" r:id="rId11"/>
    <p:sldId id="265" r:id="rId12"/>
    <p:sldId id="266" r:id="rId13"/>
    <p:sldId id="269" r:id="rId14"/>
    <p:sldId id="267" r:id="rId15"/>
    <p:sldId id="268" r:id="rId16"/>
    <p:sldId id="290" r:id="rId17"/>
    <p:sldId id="291" r:id="rId18"/>
    <p:sldId id="270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2" r:id="rId28"/>
    <p:sldId id="281" r:id="rId29"/>
    <p:sldId id="283" r:id="rId30"/>
    <p:sldId id="285" r:id="rId31"/>
    <p:sldId id="289" r:id="rId32"/>
    <p:sldId id="286" r:id="rId33"/>
    <p:sldId id="28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4DFEF8-1DB0-4A2C-A723-96EEDC3FF94D}" type="doc">
      <dgm:prSet loTypeId="urn:microsoft.com/office/officeart/2005/8/layout/vList2" loCatId="list" qsTypeId="urn:microsoft.com/office/officeart/2005/8/quickstyle/3d4" qsCatId="3D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FB4716F2-DDB6-4029-B37B-31FAF5C40D7A}">
      <dgm:prSet/>
      <dgm:spPr/>
      <dgm:t>
        <a:bodyPr/>
        <a:lstStyle/>
        <a:p>
          <a:pPr rtl="0"/>
          <a:r>
            <a:rPr lang="sr-Cyrl-RS" b="1" smtClean="0"/>
            <a:t>ПОСТУПАЊЕ ПО ПРЕДЛОЗИМА ПРОГРАМА</a:t>
          </a:r>
          <a:endParaRPr lang="en-US"/>
        </a:p>
      </dgm:t>
    </dgm:pt>
    <dgm:pt modelId="{935D30F2-3847-4B20-A39B-C5783DE5BA14}" type="parTrans" cxnId="{7F474E84-AC6E-4AA6-939A-36837DE14EDC}">
      <dgm:prSet/>
      <dgm:spPr/>
      <dgm:t>
        <a:bodyPr/>
        <a:lstStyle/>
        <a:p>
          <a:endParaRPr lang="en-US"/>
        </a:p>
      </dgm:t>
    </dgm:pt>
    <dgm:pt modelId="{8A36D84F-9B60-4DE0-BA1D-B338D7C69A18}" type="sibTrans" cxnId="{7F474E84-AC6E-4AA6-939A-36837DE14EDC}">
      <dgm:prSet/>
      <dgm:spPr/>
      <dgm:t>
        <a:bodyPr/>
        <a:lstStyle/>
        <a:p>
          <a:endParaRPr lang="en-US"/>
        </a:p>
      </dgm:t>
    </dgm:pt>
    <dgm:pt modelId="{5C36C23E-4A98-4516-B6F5-43A385884218}" type="pres">
      <dgm:prSet presAssocID="{424DFEF8-1DB0-4A2C-A723-96EEDC3FF94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10AEBC9-E51F-476F-8BF7-E1A0BA06A7FB}" type="pres">
      <dgm:prSet presAssocID="{FB4716F2-DDB6-4029-B37B-31FAF5C40D7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4E14E23-F117-47A5-A850-5F65C0AF2A14}" type="presOf" srcId="{424DFEF8-1DB0-4A2C-A723-96EEDC3FF94D}" destId="{5C36C23E-4A98-4516-B6F5-43A385884218}" srcOrd="0" destOrd="0" presId="urn:microsoft.com/office/officeart/2005/8/layout/vList2"/>
    <dgm:cxn modelId="{B335E2D1-9740-4863-9FEE-9822F2736B97}" type="presOf" srcId="{FB4716F2-DDB6-4029-B37B-31FAF5C40D7A}" destId="{810AEBC9-E51F-476F-8BF7-E1A0BA06A7FB}" srcOrd="0" destOrd="0" presId="urn:microsoft.com/office/officeart/2005/8/layout/vList2"/>
    <dgm:cxn modelId="{7F474E84-AC6E-4AA6-939A-36837DE14EDC}" srcId="{424DFEF8-1DB0-4A2C-A723-96EEDC3FF94D}" destId="{FB4716F2-DDB6-4029-B37B-31FAF5C40D7A}" srcOrd="0" destOrd="0" parTransId="{935D30F2-3847-4B20-A39B-C5783DE5BA14}" sibTransId="{8A36D84F-9B60-4DE0-BA1D-B338D7C69A18}"/>
    <dgm:cxn modelId="{4F163FD8-77B5-451E-AA71-43B2AAA22919}" type="presParOf" srcId="{5C36C23E-4A98-4516-B6F5-43A385884218}" destId="{810AEBC9-E51F-476F-8BF7-E1A0BA06A7F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0AEBC9-E51F-476F-8BF7-E1A0BA06A7FB}">
      <dsp:nvSpPr>
        <dsp:cNvPr id="0" name=""/>
        <dsp:cNvSpPr/>
      </dsp:nvSpPr>
      <dsp:spPr>
        <a:xfrm>
          <a:off x="0" y="265"/>
          <a:ext cx="7992888" cy="71954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3000" b="1" kern="1200" smtClean="0"/>
            <a:t>ПОСТУПАЊЕ ПО ПРЕДЛОЗИМА ПРОГРАМА</a:t>
          </a:r>
          <a:endParaRPr lang="en-US" sz="3000" kern="1200"/>
        </a:p>
      </dsp:txBody>
      <dsp:txXfrm>
        <a:off x="35125" y="35390"/>
        <a:ext cx="7922638" cy="6492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D6D2-47D9-41D2-83CC-C1CB865AB6AC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B1693-44AD-41C1-BBBA-1EBD69AB1B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D6D2-47D9-41D2-83CC-C1CB865AB6AC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B1693-44AD-41C1-BBBA-1EBD69AB1B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D6D2-47D9-41D2-83CC-C1CB865AB6AC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B1693-44AD-41C1-BBBA-1EBD69AB1B7C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D6D2-47D9-41D2-83CC-C1CB865AB6AC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B1693-44AD-41C1-BBBA-1EBD69AB1B7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D6D2-47D9-41D2-83CC-C1CB865AB6AC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B1693-44AD-41C1-BBBA-1EBD69AB1B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D6D2-47D9-41D2-83CC-C1CB865AB6AC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B1693-44AD-41C1-BBBA-1EBD69AB1B7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D6D2-47D9-41D2-83CC-C1CB865AB6AC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B1693-44AD-41C1-BBBA-1EBD69AB1B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D6D2-47D9-41D2-83CC-C1CB865AB6AC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B1693-44AD-41C1-BBBA-1EBD69AB1B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D6D2-47D9-41D2-83CC-C1CB865AB6AC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B1693-44AD-41C1-BBBA-1EBD69AB1B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D6D2-47D9-41D2-83CC-C1CB865AB6AC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B1693-44AD-41C1-BBBA-1EBD69AB1B7C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D6D2-47D9-41D2-83CC-C1CB865AB6AC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B1693-44AD-41C1-BBBA-1EBD69AB1B7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728D6D2-47D9-41D2-83CC-C1CB865AB6AC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06B1693-44AD-41C1-BBBA-1EBD69AB1B7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9552" y="620689"/>
            <a:ext cx="8064896" cy="2979762"/>
          </a:xfrm>
        </p:spPr>
        <p:txBody>
          <a:bodyPr>
            <a:normAutofit fontScale="90000"/>
          </a:bodyPr>
          <a:lstStyle/>
          <a:p>
            <a:r>
              <a:rPr lang="sr-Latn-CS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УЛОГА И ЗАДАЦИ ЈЕДИНИЦА ЛОКАЛНИХ САМОУПРАВА </a:t>
            </a:r>
            <a:r>
              <a:rPr lang="sr-Cyrl-RS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СА ТЕРИТОРИЈЕ АП ВОЈВОДИНЕ </a:t>
            </a:r>
            <a:r>
              <a:rPr lang="sr-Latn-CS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 СИСТЕМУ СПОРТА РЕПУБЛИКЕ СРБИЈЕ</a:t>
            </a:r>
            <a:endParaRPr lang="en-US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79512" y="5644672"/>
            <a:ext cx="3863912" cy="1213328"/>
          </a:xfrm>
        </p:spPr>
        <p:txBody>
          <a:bodyPr>
            <a:normAutofit/>
          </a:bodyPr>
          <a:lstStyle/>
          <a:p>
            <a:r>
              <a:rPr lang="sr-Cyrl-RS" b="1" smtClean="0">
                <a:solidFill>
                  <a:schemeClr val="tx2">
                    <a:lumMod val="75000"/>
                  </a:schemeClr>
                </a:solidFill>
              </a:rPr>
              <a:t>Покрајински секретаријат </a:t>
            </a:r>
          </a:p>
          <a:p>
            <a:r>
              <a:rPr lang="sr-Cyrl-RS" b="1" smtClean="0">
                <a:solidFill>
                  <a:schemeClr val="tx2">
                    <a:lumMod val="75000"/>
                  </a:schemeClr>
                </a:solidFill>
              </a:rPr>
              <a:t>за спорт и омладину</a:t>
            </a:r>
            <a:endParaRPr lang="sr-Latn-RS" b="1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sr-Cyrl-RS" b="1" smtClean="0">
                <a:solidFill>
                  <a:schemeClr val="tx2">
                    <a:lumMod val="75000"/>
                  </a:schemeClr>
                </a:solidFill>
              </a:rPr>
              <a:t>Нови Сад, јул</a:t>
            </a:r>
            <a:r>
              <a:rPr lang="sr-Latn-RS" b="1" smtClean="0">
                <a:solidFill>
                  <a:schemeClr val="tx2">
                    <a:lumMod val="75000"/>
                  </a:schemeClr>
                </a:solidFill>
              </a:rPr>
              <a:t> 2016.</a:t>
            </a:r>
            <a:endParaRPr lang="en-US" b="1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920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2675467"/>
            <a:ext cx="8064896" cy="345069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b="1" smtClean="0">
                <a:solidFill>
                  <a:srgbClr val="C00000"/>
                </a:solidFill>
              </a:rPr>
              <a:t>ЈЕДИНИЦА ЛОКАЛНЕ САМОУПРАВЕ</a:t>
            </a:r>
            <a:r>
              <a:rPr lang="ru-RU" smtClean="0"/>
              <a:t> </a:t>
            </a:r>
            <a:r>
              <a:rPr lang="ru-RU" b="1" u="sng"/>
              <a:t>у року од годину дана </a:t>
            </a:r>
            <a:r>
              <a:rPr lang="ru-RU"/>
              <a:t>од усвајања Стратегије, утврђује </a:t>
            </a:r>
            <a:r>
              <a:rPr lang="ru-RU" b="1" smtClean="0">
                <a:solidFill>
                  <a:srgbClr val="C00000"/>
                </a:solidFill>
              </a:rPr>
              <a:t>ПРОГРАМ РАЗВОЈА СПОРТА </a:t>
            </a:r>
            <a:r>
              <a:rPr lang="ru-RU" smtClean="0"/>
              <a:t>на </a:t>
            </a:r>
            <a:r>
              <a:rPr lang="ru-RU"/>
              <a:t>својој територији, у складу са Стратегијом, и доставља га Министарству у року од 15 дана од дана усвајања. </a:t>
            </a:r>
            <a:endParaRPr lang="ru-RU" smtClean="0"/>
          </a:p>
          <a:p>
            <a:pPr marL="0" indent="0" algn="just">
              <a:buNone/>
            </a:pPr>
            <a:endParaRPr lang="sr-Latn-RS" smtClean="0"/>
          </a:p>
          <a:p>
            <a:pPr marL="0" indent="0" algn="just">
              <a:buNone/>
            </a:pPr>
            <a:r>
              <a:rPr lang="ru-RU" b="1" smtClean="0"/>
              <a:t>Стратегија развоја спорта у Републици Србији за период 2014−2018. године</a:t>
            </a:r>
            <a:r>
              <a:rPr lang="ru-RU" smtClean="0"/>
              <a:t> усвојена је јануару 2015. године па је рок за утврђивање Програма развоја спорта у ЈЛС истекао 6. јануара 2016. године.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smtClean="0"/>
              <a:t>ПРОГРАМ РАЗВОЈА СПОРТА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179691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b="1" smtClean="0"/>
              <a:t>Јединица локалне самоуправе (ЈЛС)</a:t>
            </a:r>
          </a:p>
          <a:p>
            <a:pPr marL="0" indent="0" algn="ctr">
              <a:buNone/>
            </a:pPr>
            <a:endParaRPr lang="sr-Cyrl-RS" smtClean="0"/>
          </a:p>
          <a:p>
            <a:pPr marL="0" indent="0" algn="ctr">
              <a:buNone/>
            </a:pPr>
            <a:endParaRPr lang="sr-Cyrl-RS" smtClean="0"/>
          </a:p>
          <a:p>
            <a:pPr marL="0" indent="0" algn="ctr">
              <a:buNone/>
            </a:pPr>
            <a:r>
              <a:rPr lang="sr-Latn-RS" b="1" smtClean="0"/>
              <a:t>Територијални </a:t>
            </a:r>
            <a:r>
              <a:rPr lang="sr-Latn-RS" b="1"/>
              <a:t>спортски </a:t>
            </a:r>
            <a:r>
              <a:rPr lang="sr-Latn-RS" b="1" smtClean="0"/>
              <a:t>савез</a:t>
            </a:r>
            <a:r>
              <a:rPr lang="sr-Cyrl-RS" b="1" smtClean="0"/>
              <a:t> ЈЛС</a:t>
            </a:r>
          </a:p>
          <a:p>
            <a:pPr marL="0" indent="0" algn="ctr">
              <a:buNone/>
            </a:pPr>
            <a:endParaRPr lang="sr-Cyrl-RS" smtClean="0"/>
          </a:p>
          <a:p>
            <a:pPr marL="0" indent="0" algn="ctr">
              <a:buNone/>
            </a:pPr>
            <a:endParaRPr lang="en-US"/>
          </a:p>
          <a:p>
            <a:pPr marL="0" indent="0" algn="ctr">
              <a:buNone/>
            </a:pPr>
            <a:r>
              <a:rPr lang="sr-Cyrl-RS" b="1" smtClean="0"/>
              <a:t>Организација у области спорта у ЈЛС</a:t>
            </a:r>
          </a:p>
          <a:p>
            <a:pPr marL="0" indent="0" algn="ctr">
              <a:buNone/>
            </a:pPr>
            <a:endParaRPr lang="en-US"/>
          </a:p>
          <a:p>
            <a:pPr marL="0" indent="0" algn="ctr">
              <a:buNone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3600" b="1" smtClean="0"/>
              <a:t>СИСТЕМ ФУНКЦИОНИСАЊА СПОРТА НА НИВОУ ЛОКАЛЕ САМОУПРАВЕ</a:t>
            </a:r>
            <a:endParaRPr lang="en-US" sz="3600" b="1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580468" y="3140968"/>
            <a:ext cx="8466" cy="8640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580467" y="4437112"/>
            <a:ext cx="8467" cy="8640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9491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636912"/>
            <a:ext cx="8229600" cy="38884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b="1" smtClean="0"/>
              <a:t>ЈЕДИНИЦА ЛОКАЛНЕ САМОУПРАВЕ (У ДАЉЕМ ЈЛС)</a:t>
            </a:r>
          </a:p>
          <a:p>
            <a:pPr marL="0" indent="0" algn="just">
              <a:buNone/>
            </a:pPr>
            <a:endParaRPr lang="sr-Cyrl-RS" b="1" smtClean="0"/>
          </a:p>
          <a:p>
            <a:pPr algn="just"/>
            <a:r>
              <a:rPr lang="sr-Cyrl-RS" b="1" smtClean="0"/>
              <a:t>обезбеђује средства у буџету </a:t>
            </a:r>
            <a:r>
              <a:rPr lang="sr-Cyrl-RS" smtClean="0"/>
              <a:t>ЈЛС за задовољавање потреба у области спорта, а посебно законских приоритета;</a:t>
            </a:r>
          </a:p>
          <a:p>
            <a:pPr algn="just"/>
            <a:r>
              <a:rPr lang="sr-Cyrl-RS" b="1" smtClean="0"/>
              <a:t>утврђује организације у области спорта од интереса за ЈЛС </a:t>
            </a:r>
            <a:r>
              <a:rPr lang="sr-Cyrl-RS" smtClean="0"/>
              <a:t>на основу критеријума из Закона (члан 120), категоризације спорт. орг. и Програма развоја спорта у ЈЛС</a:t>
            </a:r>
            <a:endParaRPr lang="sr-Cyrl-RS" b="1" smtClean="0"/>
          </a:p>
          <a:p>
            <a:pPr marL="0" indent="0">
              <a:buNone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3600" b="1" smtClean="0"/>
              <a:t>СИСТЕМ ФУНКЦИОНИСАЊА СПОРТА НА НИВОУ ЛОКАЛНЕ САМОУПРАВЕ</a:t>
            </a:r>
            <a:endParaRPr lang="en-US" sz="3600" b="1"/>
          </a:p>
        </p:txBody>
      </p:sp>
    </p:spTree>
    <p:extLst>
      <p:ext uri="{BB962C8B-B14F-4D97-AF65-F5344CB8AC3E}">
        <p14:creationId xmlns:p14="http://schemas.microsoft.com/office/powerpoint/2010/main" val="1772574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780928"/>
            <a:ext cx="8229600" cy="27363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b="1" smtClean="0"/>
              <a:t>ЈЕДИНИЦА ЛОКАЛНЕ САМОУПРАВЕ (У ДАЉЕМ ЈЛС)</a:t>
            </a:r>
          </a:p>
          <a:p>
            <a:pPr marL="0" indent="0" algn="just">
              <a:buNone/>
            </a:pPr>
            <a:endParaRPr lang="sr-Cyrl-RS" b="1" smtClean="0"/>
          </a:p>
          <a:p>
            <a:pPr algn="just"/>
            <a:r>
              <a:rPr lang="sr-Cyrl-RS" smtClean="0"/>
              <a:t>уређује ближе услове и критеријуме, начин и поступак доделе средстава, полазећи од одредби овог Закона садржаних у члановима од 117. до 122;</a:t>
            </a:r>
          </a:p>
          <a:p>
            <a:pPr algn="just"/>
            <a:endParaRPr lang="sr-Cyrl-RS" smtClean="0"/>
          </a:p>
          <a:p>
            <a:pPr algn="just"/>
            <a:endParaRPr lang="sr-Cyrl-RS" smtClean="0"/>
          </a:p>
          <a:p>
            <a:pPr marL="0" indent="0" algn="just">
              <a:buNone/>
            </a:pPr>
            <a:endParaRPr lang="sr-Cyrl-RS" smtClean="0"/>
          </a:p>
          <a:p>
            <a:pPr marL="0" indent="0" algn="just">
              <a:buNone/>
            </a:pPr>
            <a:endParaRPr lang="sr-Cyrl-RS" b="1" smtClean="0"/>
          </a:p>
          <a:p>
            <a:pPr marL="0" indent="0">
              <a:buNone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3600" b="1" smtClean="0"/>
              <a:t>СИСТЕМ ФУНКЦИОНИСАЊА СПОРТА НА НИВОУ ЛОКАЛНЕ САМОУПРАВЕ</a:t>
            </a:r>
            <a:endParaRPr lang="en-US" sz="3600" b="1"/>
          </a:p>
        </p:txBody>
      </p:sp>
    </p:spTree>
    <p:extLst>
      <p:ext uri="{BB962C8B-B14F-4D97-AF65-F5344CB8AC3E}">
        <p14:creationId xmlns:p14="http://schemas.microsoft.com/office/powerpoint/2010/main" val="2789794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852936"/>
            <a:ext cx="8229600" cy="37772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b="1" smtClean="0"/>
              <a:t>НАДЛЕЖНИ Т</a:t>
            </a:r>
            <a:r>
              <a:rPr lang="sr-Latn-RS" b="1" smtClean="0"/>
              <a:t>ЕРИТОРИЈАЛНИ СПОРТСКИ САВЕЗ</a:t>
            </a:r>
            <a:r>
              <a:rPr lang="sr-Cyrl-RS" b="1" smtClean="0"/>
              <a:t> ЈЛС </a:t>
            </a:r>
          </a:p>
          <a:p>
            <a:pPr marL="0" indent="0" algn="just">
              <a:buNone/>
            </a:pPr>
            <a:endParaRPr lang="sr-Cyrl-RS" b="1" smtClean="0"/>
          </a:p>
          <a:p>
            <a:pPr algn="just"/>
            <a:r>
              <a:rPr lang="sr-Cyrl-RS" smtClean="0"/>
              <a:t>сматра се онај који је </a:t>
            </a:r>
            <a:r>
              <a:rPr lang="sr-Latn-RS" smtClean="0"/>
              <a:t>учлањен </a:t>
            </a:r>
            <a:r>
              <a:rPr lang="sr-Latn-RS"/>
              <a:t>у Спортски савез </a:t>
            </a:r>
            <a:r>
              <a:rPr lang="sr-Latn-RS" smtClean="0"/>
              <a:t>Србије</a:t>
            </a:r>
            <a:r>
              <a:rPr lang="sr-Cyrl-RS" smtClean="0"/>
              <a:t>;</a:t>
            </a:r>
            <a:endParaRPr lang="en-US"/>
          </a:p>
          <a:p>
            <a:pPr marL="0" indent="0" algn="just">
              <a:buNone/>
            </a:pPr>
            <a:endParaRPr lang="sr-Cyrl-RS" b="1" smtClean="0"/>
          </a:p>
          <a:p>
            <a:pPr algn="just"/>
            <a:r>
              <a:rPr lang="sr-Cyrl-RS" smtClean="0"/>
              <a:t>Јединици локалне самоуправе подноси предлог свог годишњег програма и </a:t>
            </a:r>
            <a:r>
              <a:rPr lang="sr-Cyrl-RS" b="1" smtClean="0"/>
              <a:t>годишњих програма </a:t>
            </a:r>
            <a:r>
              <a:rPr lang="sr-Cyrl-RS" smtClean="0"/>
              <a:t>организација у области спорта из ЈЛС</a:t>
            </a:r>
            <a:r>
              <a:rPr lang="sr-Latn-RS" smtClean="0"/>
              <a:t> </a:t>
            </a:r>
            <a:r>
              <a:rPr lang="sr-Cyrl-RS" smtClean="0"/>
              <a:t>из члана </a:t>
            </a:r>
            <a:r>
              <a:rPr lang="sr-Latn-RS" b="1" smtClean="0">
                <a:solidFill>
                  <a:srgbClr val="C00000"/>
                </a:solidFill>
              </a:rPr>
              <a:t>137</a:t>
            </a:r>
            <a:r>
              <a:rPr lang="sr-Latn-RS" b="1">
                <a:solidFill>
                  <a:srgbClr val="C00000"/>
                </a:solidFill>
              </a:rPr>
              <a:t>. став 1. тач. 1), 2), 3), 5), 6), 8), 10), 12), 13), 14) и 16)</a:t>
            </a:r>
            <a:endParaRPr lang="sr-Cyrl-RS" b="1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sr-Cyrl-RS" b="1" smtClean="0"/>
          </a:p>
          <a:p>
            <a:pPr marL="0" indent="0">
              <a:buNone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3600" b="1" smtClean="0"/>
              <a:t>СИСТЕМ ФУНКЦИОНИСАЊА СПОРТА НА НИВОУ ЛОКАЛНЕ САМОУПРАВЕ</a:t>
            </a:r>
            <a:endParaRPr lang="en-US" sz="3600" b="1"/>
          </a:p>
        </p:txBody>
      </p:sp>
    </p:spTree>
    <p:extLst>
      <p:ext uri="{BB962C8B-B14F-4D97-AF65-F5344CB8AC3E}">
        <p14:creationId xmlns:p14="http://schemas.microsoft.com/office/powerpoint/2010/main" val="3770207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41373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RS" b="1"/>
              <a:t>Спортска организација </a:t>
            </a:r>
            <a:r>
              <a:rPr lang="sr-Cyrl-RS" smtClean="0"/>
              <a:t>подноси предлог свог годишњег програма преко надлежног територијалног спортског савеза ЈЛС;</a:t>
            </a:r>
          </a:p>
          <a:p>
            <a:pPr marL="0" indent="0" algn="just">
              <a:buNone/>
            </a:pPr>
            <a:endParaRPr lang="sr-Cyrl-RS" smtClean="0"/>
          </a:p>
          <a:p>
            <a:pPr marL="0" indent="0" algn="just">
              <a:buNone/>
            </a:pPr>
            <a:r>
              <a:rPr lang="sr-Cyrl-RS" smtClean="0"/>
              <a:t>Спортска организација </a:t>
            </a:r>
            <a:r>
              <a:rPr lang="sr-Latn-RS" smtClean="0"/>
              <a:t>која </a:t>
            </a:r>
            <a:r>
              <a:rPr lang="sr-Latn-RS"/>
              <a:t>је носилац годишњег програма</a:t>
            </a:r>
            <a:r>
              <a:rPr lang="sr-Latn-RS" b="1"/>
              <a:t> </a:t>
            </a:r>
            <a:r>
              <a:rPr lang="sr-Latn-RS" b="1">
                <a:solidFill>
                  <a:srgbClr val="C00000"/>
                </a:solidFill>
              </a:rPr>
              <a:t>мора</a:t>
            </a:r>
            <a:r>
              <a:rPr lang="sr-Latn-RS"/>
              <a:t> бити члан одговарајућег </a:t>
            </a:r>
            <a:r>
              <a:rPr lang="sr-Latn-RS" b="1">
                <a:solidFill>
                  <a:srgbClr val="C00000"/>
                </a:solidFill>
              </a:rPr>
              <a:t>надлежног националног гранског спортског савеза</a:t>
            </a:r>
            <a:r>
              <a:rPr lang="sr-Latn-RS"/>
              <a:t> преко кога се остварује општи интерес у области спорта</a:t>
            </a:r>
            <a:r>
              <a:rPr lang="sr-Latn-RS" smtClean="0"/>
              <a:t>.</a:t>
            </a:r>
            <a:endParaRPr lang="sr-Cyrl-RS" b="1" smtClean="0"/>
          </a:p>
          <a:p>
            <a:pPr marL="0" indent="0">
              <a:buNone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3600" b="1" smtClean="0"/>
              <a:t>СИСТЕМ ФУНКЦИОНИСАЊА СПОРТА НА НИВОУ ЛОКАЛНЕ САМОУПРАВЕ</a:t>
            </a:r>
            <a:endParaRPr lang="en-US" sz="3600" b="1"/>
          </a:p>
        </p:txBody>
      </p:sp>
    </p:spTree>
    <p:extLst>
      <p:ext uri="{BB962C8B-B14F-4D97-AF65-F5344CB8AC3E}">
        <p14:creationId xmlns:p14="http://schemas.microsoft.com/office/powerpoint/2010/main" val="514424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99592" y="2492896"/>
            <a:ext cx="7408333" cy="4248472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sr-Cyrl-RS" sz="5000" b="1" u="sng">
                <a:solidFill>
                  <a:srgbClr val="C00000"/>
                </a:solidFill>
              </a:rPr>
              <a:t>Члан 33 Закона </a:t>
            </a:r>
            <a:r>
              <a:rPr lang="sr-Cyrl-RS" sz="5000" b="1" u="sng">
                <a:solidFill>
                  <a:srgbClr val="C00000"/>
                </a:solidFill>
              </a:rPr>
              <a:t>о </a:t>
            </a:r>
            <a:r>
              <a:rPr lang="sr-Cyrl-RS" sz="5000" b="1" u="sng" smtClean="0">
                <a:solidFill>
                  <a:srgbClr val="C00000"/>
                </a:solidFill>
              </a:rPr>
              <a:t>спорту</a:t>
            </a:r>
          </a:p>
          <a:p>
            <a:pPr marL="0" indent="0">
              <a:buNone/>
            </a:pPr>
            <a:endParaRPr lang="en-US" b="1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sr-Latn-RS" sz="5600" smtClean="0"/>
              <a:t>1</a:t>
            </a:r>
            <a:r>
              <a:rPr lang="sr-Cyrl-CS" sz="5600" smtClean="0"/>
              <a:t>)	</a:t>
            </a:r>
            <a:r>
              <a:rPr lang="sr-Latn-RS" sz="6000" b="1" smtClean="0"/>
              <a:t>ОСНИВАЧИ,</a:t>
            </a:r>
            <a:r>
              <a:rPr lang="sr-Latn-RS" sz="6000" smtClean="0"/>
              <a:t> </a:t>
            </a:r>
            <a:r>
              <a:rPr lang="sr-Latn-RS" sz="6000"/>
              <a:t>власници удела или акција, заступници, ликвидациони управници</a:t>
            </a:r>
            <a:r>
              <a:rPr lang="sr-Latn-RS" sz="6000"/>
              <a:t>, </a:t>
            </a:r>
            <a:r>
              <a:rPr lang="sr-Latn-RS" sz="6000" b="1" smtClean="0"/>
              <a:t>ЗАПОСЛЕНИ ИЛИ ЧЛАНОВИ </a:t>
            </a:r>
            <a:r>
              <a:rPr lang="sr-Cyrl-RS" sz="6000" b="1" smtClean="0">
                <a:solidFill>
                  <a:srgbClr val="C00000"/>
                </a:solidFill>
              </a:rPr>
              <a:t>(ДРУГЕ) </a:t>
            </a:r>
            <a:r>
              <a:rPr lang="sr-Latn-RS" sz="6000" b="1" smtClean="0"/>
              <a:t>спортске </a:t>
            </a:r>
            <a:r>
              <a:rPr lang="sr-Latn-RS" sz="6000" b="1"/>
              <a:t>организације која се </a:t>
            </a:r>
            <a:r>
              <a:rPr lang="sr-Latn-RS" sz="6000" b="1"/>
              <a:t>такмичи </a:t>
            </a:r>
            <a:r>
              <a:rPr lang="sr-Latn-RS" sz="6000" b="1" smtClean="0"/>
              <a:t>У ИСТОМ РАНГУ ТАКМИЧЕЊА</a:t>
            </a:r>
            <a:r>
              <a:rPr lang="sr-Latn-RS" sz="6000" smtClean="0"/>
              <a:t>;</a:t>
            </a:r>
            <a:endParaRPr lang="en-US" sz="6000"/>
          </a:p>
          <a:p>
            <a:pPr marL="0" indent="0" algn="just">
              <a:buNone/>
            </a:pPr>
            <a:r>
              <a:rPr lang="sr-Cyrl-CS" sz="6000" smtClean="0"/>
              <a:t>2)	</a:t>
            </a:r>
            <a:r>
              <a:rPr lang="sr-Latn-RS" sz="6000" b="1" smtClean="0"/>
              <a:t>ЧЛАНОВИ УПРАВЕ И СЛУЖБЕНА ЛИЦА НАДЛЕЖНОГ СПОРТСКОГ САВЕЗА</a:t>
            </a:r>
            <a:r>
              <a:rPr lang="sr-Latn-RS" sz="6000" smtClean="0"/>
              <a:t>, </a:t>
            </a:r>
            <a:r>
              <a:rPr lang="sr-Latn-RS" sz="6000"/>
              <a:t>односно службена лица организације у области спорта која управља спортском </a:t>
            </a:r>
            <a:r>
              <a:rPr lang="sr-Latn-RS" sz="6000"/>
              <a:t>лигом</a:t>
            </a:r>
            <a:r>
              <a:rPr lang="sr-Latn-RS" sz="6000" smtClean="0"/>
              <a:t>;</a:t>
            </a:r>
            <a:endParaRPr lang="en-US" sz="6000"/>
          </a:p>
          <a:p>
            <a:pPr marL="0" indent="0" algn="just">
              <a:buNone/>
            </a:pPr>
            <a:r>
              <a:rPr lang="sr-Cyrl-CS" sz="6000"/>
              <a:t>3)</a:t>
            </a:r>
            <a:r>
              <a:rPr lang="sr-Cyrl-CS" sz="6000"/>
              <a:t>	</a:t>
            </a:r>
            <a:r>
              <a:rPr lang="sr-Cyrl-RS" sz="6000" b="1" smtClean="0"/>
              <a:t>ЛИЦЕ КОЈЕ ВРШИ ЈАВНУ ФУНКЦИЈУ</a:t>
            </a:r>
            <a:r>
              <a:rPr lang="sr-Cyrl-RS" sz="6000" smtClean="0"/>
              <a:t>, </a:t>
            </a:r>
            <a:r>
              <a:rPr lang="sr-Cyrl-RS" sz="6000"/>
              <a:t>као ни лице које врши функцију у органу политичке странке</a:t>
            </a:r>
            <a:r>
              <a:rPr lang="sr-Cyrl-RS" sz="6000"/>
              <a:t>; </a:t>
            </a:r>
            <a:endParaRPr lang="en-US" sz="600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2154568"/>
          </a:xfrm>
        </p:spPr>
        <p:txBody>
          <a:bodyPr>
            <a:normAutofit/>
          </a:bodyPr>
          <a:lstStyle/>
          <a:p>
            <a:r>
              <a:rPr lang="sr-Latn-RS" b="1">
                <a:solidFill>
                  <a:schemeClr val="bg1"/>
                </a:solidFill>
              </a:rPr>
              <a:t>Чланови </a:t>
            </a:r>
            <a:r>
              <a:rPr lang="sr-Latn-RS" b="1">
                <a:solidFill>
                  <a:schemeClr val="bg1"/>
                </a:solidFill>
              </a:rPr>
              <a:t>управе </a:t>
            </a:r>
            <a:r>
              <a:rPr lang="sr-Latn-RS" b="1">
                <a:solidFill>
                  <a:schemeClr val="bg1"/>
                </a:solidFill>
              </a:rPr>
              <a:t>и </a:t>
            </a:r>
            <a:r>
              <a:rPr lang="sr-Latn-RS" b="1" smtClean="0">
                <a:solidFill>
                  <a:schemeClr val="bg1"/>
                </a:solidFill>
              </a:rPr>
              <a:t>заступни</a:t>
            </a:r>
            <a:r>
              <a:rPr lang="sr-Cyrl-RS" b="1" smtClean="0">
                <a:solidFill>
                  <a:schemeClr val="bg1"/>
                </a:solidFill>
              </a:rPr>
              <a:t>ци</a:t>
            </a:r>
            <a:r>
              <a:rPr lang="sr-Latn-RS" b="1" smtClean="0">
                <a:solidFill>
                  <a:schemeClr val="bg1"/>
                </a:solidFill>
              </a:rPr>
              <a:t> </a:t>
            </a:r>
            <a:r>
              <a:rPr lang="sr-Cyrl-RS" b="1" smtClean="0">
                <a:solidFill>
                  <a:schemeClr val="bg1"/>
                </a:solidFill>
              </a:rPr>
              <a:t>једне </a:t>
            </a:r>
            <a:r>
              <a:rPr lang="sr-Latn-RS" b="1" smtClean="0">
                <a:solidFill>
                  <a:schemeClr val="bg1"/>
                </a:solidFill>
              </a:rPr>
              <a:t>спортске организације</a:t>
            </a:r>
            <a:r>
              <a:rPr lang="sr-Cyrl-RS" b="1" smtClean="0">
                <a:solidFill>
                  <a:schemeClr val="bg1"/>
                </a:solidFill>
              </a:rPr>
              <a:t> </a:t>
            </a:r>
            <a:br>
              <a:rPr lang="sr-Cyrl-RS" b="1" smtClean="0">
                <a:solidFill>
                  <a:schemeClr val="bg1"/>
                </a:solidFill>
              </a:rPr>
            </a:br>
            <a:r>
              <a:rPr lang="sr-Latn-RS" b="1" smtClean="0">
                <a:solidFill>
                  <a:schemeClr val="tx2">
                    <a:lumMod val="75000"/>
                  </a:schemeClr>
                </a:solidFill>
              </a:rPr>
              <a:t>не </a:t>
            </a:r>
            <a:r>
              <a:rPr lang="sr-Latn-RS" b="1">
                <a:solidFill>
                  <a:schemeClr val="tx2">
                    <a:lumMod val="75000"/>
                  </a:schemeClr>
                </a:solidFill>
              </a:rPr>
              <a:t>могу </a:t>
            </a:r>
            <a:r>
              <a:rPr lang="sr-Latn-RS" b="1" smtClean="0">
                <a:solidFill>
                  <a:schemeClr val="tx2">
                    <a:lumMod val="75000"/>
                  </a:schemeClr>
                </a:solidFill>
              </a:rPr>
              <a:t>бити</a:t>
            </a:r>
            <a:r>
              <a:rPr lang="sr-Cyrl-RS" b="1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r>
              <a:rPr lang="sr-Latn-RS" b="1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n-US" b="1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0636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6"/>
            <a:ext cx="7408333" cy="399389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r-Latn-RS" smtClean="0"/>
              <a:t>4</a:t>
            </a:r>
            <a:r>
              <a:rPr lang="sr-Latn-RS"/>
              <a:t>)	</a:t>
            </a:r>
            <a:r>
              <a:rPr lang="sr-Latn-RS" b="1"/>
              <a:t>власници и чланови органа спортских кладионица</a:t>
            </a:r>
            <a:r>
              <a:rPr lang="sr-Latn-RS"/>
              <a:t>, као ни запослени у спортској кладионици;</a:t>
            </a:r>
            <a:endParaRPr lang="en-US"/>
          </a:p>
          <a:p>
            <a:pPr marL="0" indent="0" algn="just">
              <a:buNone/>
            </a:pPr>
            <a:r>
              <a:rPr lang="sr-Cyrl-RS" smtClean="0"/>
              <a:t>5)	</a:t>
            </a:r>
            <a:r>
              <a:rPr lang="sr-Latn-RS" b="1" smtClean="0"/>
              <a:t>спортски </a:t>
            </a:r>
            <a:r>
              <a:rPr lang="sr-Latn-RS" b="1"/>
              <a:t>посредници </a:t>
            </a:r>
            <a:r>
              <a:rPr lang="sr-Latn-RS"/>
              <a:t>у одговарајућој грани </a:t>
            </a:r>
            <a:r>
              <a:rPr lang="sr-Latn-RS"/>
              <a:t>спорта</a:t>
            </a:r>
            <a:r>
              <a:rPr lang="sr-Latn-RS" smtClean="0"/>
              <a:t>;</a:t>
            </a:r>
            <a:endParaRPr lang="sr-Cyrl-RS" smtClean="0"/>
          </a:p>
          <a:p>
            <a:pPr marL="0" indent="0" algn="just">
              <a:buNone/>
            </a:pPr>
            <a:r>
              <a:rPr lang="sr-Cyrl-RS"/>
              <a:t>6</a:t>
            </a:r>
            <a:r>
              <a:rPr lang="sr-Cyrl-CS"/>
              <a:t>)</a:t>
            </a:r>
            <a:r>
              <a:rPr lang="sr-Cyrl-CS"/>
              <a:t>	</a:t>
            </a:r>
            <a:r>
              <a:rPr lang="sr-Cyrl-CS" b="1" smtClean="0"/>
              <a:t>лица </a:t>
            </a:r>
            <a:r>
              <a:rPr lang="sr-Latn-RS" b="1" smtClean="0"/>
              <a:t>која </a:t>
            </a:r>
            <a:r>
              <a:rPr lang="sr-Latn-RS" b="1"/>
              <a:t>су осуђена за кривична дела </a:t>
            </a:r>
            <a:r>
              <a:rPr lang="sr-Latn-RS"/>
              <a:t>против привреде, имовине и службене дужности</a:t>
            </a:r>
            <a:r>
              <a:rPr lang="sr-Latn-RS"/>
              <a:t>, </a:t>
            </a:r>
            <a:r>
              <a:rPr lang="sr-Cyrl-RS" smtClean="0"/>
              <a:t>.... </a:t>
            </a:r>
            <a:endParaRPr lang="en-US"/>
          </a:p>
          <a:p>
            <a:pPr marL="0" indent="0" algn="just">
              <a:buNone/>
            </a:pPr>
            <a:r>
              <a:rPr lang="sr-Cyrl-RS"/>
              <a:t>7</a:t>
            </a:r>
            <a:r>
              <a:rPr lang="sr-Cyrl-CS"/>
              <a:t>)</a:t>
            </a:r>
            <a:r>
              <a:rPr lang="sr-Cyrl-CS"/>
              <a:t>	</a:t>
            </a:r>
            <a:r>
              <a:rPr lang="sr-Latn-RS" b="1" smtClean="0"/>
              <a:t>КОЈА НЕ МОГУ БИТИ ЧЛАНОВИ ОРГАНА ПРИВРЕДНИХ ДРУШТАВА ИЛИ УДРУЖЕЊА У СКЛАДУ СА ЗАКОНОМ КОЈИМ ЈЕ УРЕЂЕН СУКОБ ИНТЕРЕСА У ОБАВЉАЊУ ЈАВНИХ ДУЖНОСТИ</a:t>
            </a:r>
            <a:r>
              <a:rPr lang="sr-Latn-RS" smtClean="0"/>
              <a:t>.</a:t>
            </a:r>
            <a:endParaRPr lang="en-US" smtClean="0"/>
          </a:p>
          <a:p>
            <a:pPr marL="457200" indent="-457200" algn="just">
              <a:buAutoNum type="arabicParenR" startAt="5"/>
            </a:pPr>
            <a:endParaRPr lang="en-US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484073" y="260648"/>
            <a:ext cx="8229600" cy="21545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RS" b="1" smtClean="0">
                <a:solidFill>
                  <a:schemeClr val="bg1"/>
                </a:solidFill>
              </a:rPr>
              <a:t>Чланови управе и заступни</a:t>
            </a:r>
            <a:r>
              <a:rPr lang="sr-Cyrl-RS" b="1" smtClean="0">
                <a:solidFill>
                  <a:schemeClr val="bg1"/>
                </a:solidFill>
              </a:rPr>
              <a:t>ци</a:t>
            </a:r>
            <a:r>
              <a:rPr lang="sr-Latn-RS" b="1" smtClean="0">
                <a:solidFill>
                  <a:schemeClr val="bg1"/>
                </a:solidFill>
              </a:rPr>
              <a:t> </a:t>
            </a:r>
            <a:r>
              <a:rPr lang="sr-Cyrl-RS" b="1" smtClean="0">
                <a:solidFill>
                  <a:schemeClr val="bg1"/>
                </a:solidFill>
              </a:rPr>
              <a:t>једне </a:t>
            </a:r>
            <a:r>
              <a:rPr lang="sr-Latn-RS" b="1" smtClean="0">
                <a:solidFill>
                  <a:schemeClr val="bg1"/>
                </a:solidFill>
              </a:rPr>
              <a:t>спортске организације</a:t>
            </a:r>
            <a:r>
              <a:rPr lang="sr-Cyrl-RS" b="1" smtClean="0">
                <a:solidFill>
                  <a:schemeClr val="bg1"/>
                </a:solidFill>
              </a:rPr>
              <a:t> </a:t>
            </a:r>
            <a:br>
              <a:rPr lang="sr-Cyrl-RS" b="1" smtClean="0">
                <a:solidFill>
                  <a:schemeClr val="bg1"/>
                </a:solidFill>
              </a:rPr>
            </a:br>
            <a:r>
              <a:rPr lang="sr-Latn-RS" b="1" smtClean="0">
                <a:solidFill>
                  <a:schemeClr val="tx2">
                    <a:lumMod val="75000"/>
                  </a:schemeClr>
                </a:solidFill>
              </a:rPr>
              <a:t>не могу бити</a:t>
            </a:r>
            <a:r>
              <a:rPr lang="sr-Cyrl-RS" b="1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r>
              <a:rPr lang="sr-Latn-RS" b="1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n-US" b="1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0636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smtClean="0"/>
              <a:t>ЈЛС финансира спорт на својој територији у складу са условима, критеријумима и начину одобравања програма, одредбама о уговарању, подношењу извештаја и контроли који су садржани у одредбама о финансирању општег интереса у области спорта </a:t>
            </a:r>
            <a:r>
              <a:rPr lang="sr-Cyrl-RS" b="1" smtClean="0">
                <a:solidFill>
                  <a:srgbClr val="C00000"/>
                </a:solidFill>
              </a:rPr>
              <a:t>(члан 118  до 122 Закона)</a:t>
            </a:r>
          </a:p>
          <a:p>
            <a:pPr algn="just"/>
            <a:endParaRPr lang="sr-Cyrl-RS" smtClean="0"/>
          </a:p>
          <a:p>
            <a:pPr algn="just"/>
            <a:r>
              <a:rPr lang="sr-Cyrl-RS" smtClean="0"/>
              <a:t>Ближе уређује финансирање спорта </a:t>
            </a:r>
            <a:r>
              <a:rPr lang="sr-Cyrl-RS" b="1" smtClean="0">
                <a:solidFill>
                  <a:srgbClr val="C00000"/>
                </a:solidFill>
              </a:rPr>
              <a:t>(Правилник)</a:t>
            </a:r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smtClean="0"/>
              <a:t>ФИНАНСИРАЊЕ СПОРТА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748474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3140968"/>
            <a:ext cx="7408333" cy="3450696"/>
          </a:xfrm>
        </p:spPr>
        <p:txBody>
          <a:bodyPr>
            <a:normAutofit lnSpcReduction="10000"/>
          </a:bodyPr>
          <a:lstStyle/>
          <a:p>
            <a:pPr algn="just"/>
            <a:r>
              <a:rPr lang="sr-Latn-RS"/>
              <a:t>Једној организацији у области спорта </a:t>
            </a:r>
            <a:r>
              <a:rPr lang="sr-Latn-RS" b="1"/>
              <a:t>не може се одобрити више од </a:t>
            </a:r>
            <a:r>
              <a:rPr lang="sr-Latn-RS" sz="3200" b="1">
                <a:solidFill>
                  <a:srgbClr val="C00000"/>
                </a:solidFill>
              </a:rPr>
              <a:t>20%</a:t>
            </a:r>
            <a:r>
              <a:rPr lang="sr-Latn-RS"/>
              <a:t> </a:t>
            </a:r>
            <a:r>
              <a:rPr lang="sr-Cyrl-RS"/>
              <a:t>укупне суме </a:t>
            </a:r>
            <a:r>
              <a:rPr lang="sr-Latn-RS" b="1" smtClean="0"/>
              <a:t>средстава</a:t>
            </a:r>
            <a:r>
              <a:rPr lang="sr-Cyrl-RS" b="1" smtClean="0"/>
              <a:t> за спорт у ЈЛС</a:t>
            </a:r>
            <a:r>
              <a:rPr lang="sr-Cyrl-RS" smtClean="0"/>
              <a:t>;</a:t>
            </a:r>
            <a:endParaRPr lang="sr-Cyrl-RS"/>
          </a:p>
          <a:p>
            <a:pPr algn="just"/>
            <a:r>
              <a:rPr lang="sr-Cyrl-RS"/>
              <a:t>у оквиру предложеног програма,</a:t>
            </a:r>
            <a:r>
              <a:rPr lang="sr-Latn-RS"/>
              <a:t> </a:t>
            </a:r>
            <a:r>
              <a:rPr lang="sr-Latn-RS" b="1"/>
              <a:t>најмање </a:t>
            </a:r>
            <a:r>
              <a:rPr lang="sr-Latn-RS" sz="3200" b="1">
                <a:solidFill>
                  <a:srgbClr val="C00000"/>
                </a:solidFill>
              </a:rPr>
              <a:t>15%</a:t>
            </a:r>
            <a:r>
              <a:rPr lang="sr-Cyrl-RS" b="1"/>
              <a:t> </a:t>
            </a:r>
            <a:r>
              <a:rPr lang="sr-Cyrl-RS"/>
              <a:t>се </a:t>
            </a:r>
            <a:r>
              <a:rPr lang="sr-Latn-RS"/>
              <a:t>морају односити,</a:t>
            </a:r>
            <a:r>
              <a:rPr lang="sr-Cyrl-RS"/>
              <a:t> </a:t>
            </a:r>
            <a:r>
              <a:rPr lang="sr-Latn-RS" b="1"/>
              <a:t>на активности повезане са спортом деце</a:t>
            </a:r>
            <a:r>
              <a:rPr lang="sr-Latn-RS" smtClean="0"/>
              <a:t>.</a:t>
            </a:r>
          </a:p>
          <a:p>
            <a:pPr algn="just"/>
            <a:r>
              <a:rPr lang="sr-Cyrl-RS" smtClean="0"/>
              <a:t>при реализацији програма, оправдани индиректни трошкови не могу прелазити </a:t>
            </a:r>
            <a:r>
              <a:rPr lang="sr-Cyrl-RS" sz="3200" b="1" smtClean="0">
                <a:solidFill>
                  <a:srgbClr val="C00000"/>
                </a:solidFill>
              </a:rPr>
              <a:t>15%</a:t>
            </a:r>
            <a:endParaRPr lang="sr-Cyrl-RS" b="1">
              <a:solidFill>
                <a:srgbClr val="C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smtClean="0"/>
              <a:t>ФИНАНСИРАЊЕ СПОРТА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07396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 smtClean="0">
                <a:solidFill>
                  <a:schemeClr val="accent6">
                    <a:lumMod val="50000"/>
                  </a:schemeClr>
                </a:solidFill>
              </a:rPr>
              <a:t>Закон о спорту </a:t>
            </a:r>
            <a:r>
              <a:rPr lang="sr-Cyrl-RS" smtClean="0"/>
              <a:t>(„Сл. гласник РС“, бр. 10/2016 од 8. фебруара 2016.)</a:t>
            </a:r>
          </a:p>
          <a:p>
            <a:r>
              <a:rPr lang="ru-RU" b="1" smtClean="0">
                <a:solidFill>
                  <a:schemeClr val="accent6">
                    <a:lumMod val="50000"/>
                  </a:schemeClr>
                </a:solidFill>
              </a:rPr>
              <a:t>Стратегија развоја спорта у Републици Србији за период 2014−2018. године</a:t>
            </a:r>
            <a:r>
              <a:rPr lang="sr-Cyrl-RS" b="1" smtClean="0"/>
              <a:t> </a:t>
            </a:r>
            <a:r>
              <a:rPr lang="sr-Cyrl-RS" smtClean="0"/>
              <a:t>„Сл. гласник РС“, бр. 1/2015 од 6. јануара 2015)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smtClean="0"/>
              <a:t>Нормативни оквир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632044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2636912"/>
            <a:ext cx="7588365" cy="406590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r-Cyrl-RS" sz="2600" b="1" smtClean="0"/>
              <a:t>УСЛОВИ И КРИТЕРИЈУМИ</a:t>
            </a:r>
          </a:p>
          <a:p>
            <a:pPr marL="0" indent="0" algn="ctr">
              <a:buNone/>
            </a:pPr>
            <a:endParaRPr lang="sr-Cyrl-RS" sz="1200" b="1" smtClean="0"/>
          </a:p>
          <a:p>
            <a:pPr marL="0" indent="0" algn="just">
              <a:buNone/>
            </a:pPr>
            <a:r>
              <a:rPr lang="sr-Cyrl-RS" smtClean="0"/>
              <a:t>	</a:t>
            </a:r>
            <a:r>
              <a:rPr lang="sr-Cyrl-RS" sz="2600" u="sng" smtClean="0"/>
              <a:t>носилац програма </a:t>
            </a:r>
            <a:r>
              <a:rPr lang="sr-Cyrl-RS" sz="2600" b="1" smtClean="0">
                <a:solidFill>
                  <a:srgbClr val="C00000"/>
                </a:solidFill>
              </a:rPr>
              <a:t>мора бити</a:t>
            </a:r>
            <a:r>
              <a:rPr lang="sr-Cyrl-RS" sz="2600" u="sng" smtClean="0"/>
              <a:t>:</a:t>
            </a:r>
          </a:p>
          <a:p>
            <a:pPr marL="457200" lvl="1" indent="0" algn="just">
              <a:buNone/>
            </a:pPr>
            <a:r>
              <a:rPr lang="sr-Cyrl-RS" smtClean="0"/>
              <a:t>из гране спорта која је од посебног значаја, да је регистрован у складу са законом, да искључиво или претежно послује на недобитној основи, да је са територије ЈЛС, да обавља делатност најмање једну годину...  </a:t>
            </a:r>
          </a:p>
          <a:p>
            <a:pPr marL="857250" lvl="2" indent="0" algn="just">
              <a:buNone/>
            </a:pPr>
            <a:r>
              <a:rPr lang="sr-Cyrl-RS" sz="2400" u="sng" smtClean="0"/>
              <a:t>носилац програма </a:t>
            </a:r>
            <a:r>
              <a:rPr lang="sr-Cyrl-RS" sz="2400" b="1" u="sng" smtClean="0">
                <a:solidFill>
                  <a:srgbClr val="C00000"/>
                </a:solidFill>
              </a:rPr>
              <a:t>не може да буде</a:t>
            </a:r>
            <a:r>
              <a:rPr lang="sr-Cyrl-RS" sz="2400" u="sng" smtClean="0"/>
              <a:t>:</a:t>
            </a:r>
          </a:p>
          <a:p>
            <a:pPr marL="457200" lvl="1" indent="0" algn="just">
              <a:buNone/>
            </a:pPr>
            <a:r>
              <a:rPr lang="sr-Cyrl-RS" smtClean="0"/>
              <a:t>у стечају или ликвидацији, блокади пословног рачуна, пореским дуговима, осуђиван...</a:t>
            </a:r>
          </a:p>
          <a:p>
            <a:pPr lvl="1" algn="just"/>
            <a:endParaRPr lang="sr-Cyrl-RS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smtClean="0"/>
              <a:t>ФИНАНСИРАЊЕ СПОРТА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537658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3068960"/>
            <a:ext cx="7588365" cy="345638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sr-Cyrl-RS" sz="2600" b="1" smtClean="0"/>
              <a:t>Одобрење програма </a:t>
            </a:r>
            <a:r>
              <a:rPr lang="sr-Cyrl-RS" sz="2600" b="1" smtClean="0">
                <a:solidFill>
                  <a:srgbClr val="C00000"/>
                </a:solidFill>
              </a:rPr>
              <a:t>(члан 121.)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sr-Cyrl-RS" sz="2600" b="1" smtClean="0"/>
              <a:t>Уговарање </a:t>
            </a:r>
            <a:r>
              <a:rPr lang="sr-Cyrl-RS" sz="2600" b="1" smtClean="0">
                <a:solidFill>
                  <a:srgbClr val="C00000"/>
                </a:solidFill>
              </a:rPr>
              <a:t>(члан 122.)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sr-Cyrl-RS" sz="2600" b="1" smtClean="0"/>
              <a:t>Извештавање </a:t>
            </a:r>
            <a:r>
              <a:rPr lang="sr-Cyrl-RS" sz="2600" b="1" smtClean="0">
                <a:solidFill>
                  <a:srgbClr val="C00000"/>
                </a:solidFill>
              </a:rPr>
              <a:t>(члан 130.)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sr-Cyrl-RS" sz="2600" b="1" smtClean="0"/>
              <a:t>Контрола реализације и повраћај средстава </a:t>
            </a:r>
            <a:r>
              <a:rPr lang="sr-Cyrl-RS" sz="2600" b="1" smtClean="0">
                <a:solidFill>
                  <a:srgbClr val="C00000"/>
                </a:solidFill>
              </a:rPr>
              <a:t>(члан 131.-133.)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smtClean="0"/>
              <a:t>ФИНАНСИРАЊЕ СПОРТА</a:t>
            </a:r>
            <a:endParaRPr lang="en-US" b="1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781494326"/>
              </p:ext>
            </p:extLst>
          </p:nvPr>
        </p:nvGraphicFramePr>
        <p:xfrm>
          <a:off x="683568" y="2348880"/>
          <a:ext cx="7992888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7898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3212975"/>
            <a:ext cx="7408333" cy="2913187"/>
          </a:xfrm>
        </p:spPr>
        <p:txBody>
          <a:bodyPr/>
          <a:lstStyle/>
          <a:p>
            <a:r>
              <a:rPr lang="sr-Cyrl-RS" smtClean="0"/>
              <a:t>Комисија врши стручни преглед и даје оцену</a:t>
            </a:r>
          </a:p>
          <a:p>
            <a:r>
              <a:rPr lang="sr-Cyrl-RS" smtClean="0"/>
              <a:t>Решење о одобрењу годишњег или посебног програма</a:t>
            </a:r>
          </a:p>
          <a:p>
            <a:r>
              <a:rPr lang="sr-Cyrl-RS" smtClean="0"/>
              <a:t>Решење је коначно. Може се покренути управни спор, осим због висине додељених средстава.</a:t>
            </a:r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Cyrl-RS" b="1" smtClean="0"/>
              <a:t>ФИНАНСИРАЊЕ СПОРТА</a:t>
            </a:r>
            <a:endParaRPr lang="en-US" b="1"/>
          </a:p>
        </p:txBody>
      </p:sp>
      <p:grpSp>
        <p:nvGrpSpPr>
          <p:cNvPr id="5" name="Group 4"/>
          <p:cNvGrpSpPr/>
          <p:nvPr/>
        </p:nvGrpSpPr>
        <p:grpSpPr>
          <a:xfrm>
            <a:off x="590088" y="2132856"/>
            <a:ext cx="7992888" cy="719549"/>
            <a:chOff x="0" y="265"/>
            <a:chExt cx="7992888" cy="719549"/>
          </a:xfrm>
          <a:scene3d>
            <a:camera prst="orthographicFront"/>
            <a:lightRig rig="chilly" dir="t"/>
          </a:scene3d>
        </p:grpSpPr>
        <p:sp>
          <p:nvSpPr>
            <p:cNvPr id="6" name="Rounded Rectangle 5"/>
            <p:cNvSpPr/>
            <p:nvPr/>
          </p:nvSpPr>
          <p:spPr>
            <a:xfrm>
              <a:off x="0" y="265"/>
              <a:ext cx="7992888" cy="719549"/>
            </a:xfrm>
            <a:prstGeom prst="roundRect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35125" y="35390"/>
              <a:ext cx="7922638" cy="64929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lvl="0" algn="l" defTabSz="1333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r-Cyrl-RS" sz="3000" b="1" smtClean="0"/>
                <a:t>Одобрење програма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17218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3212975"/>
            <a:ext cx="7408333" cy="3240361"/>
          </a:xfrm>
        </p:spPr>
        <p:txBody>
          <a:bodyPr>
            <a:normAutofit/>
          </a:bodyPr>
          <a:lstStyle/>
          <a:p>
            <a:r>
              <a:rPr lang="sr-Cyrl-RS" smtClean="0"/>
              <a:t>О одобреном програму закључује се уговор</a:t>
            </a:r>
          </a:p>
          <a:p>
            <a:r>
              <a:rPr lang="sr-Latn-RS"/>
              <a:t>Уколико се носилац </a:t>
            </a:r>
            <a:r>
              <a:rPr lang="sr-Latn-RS" smtClean="0"/>
              <a:t>не </a:t>
            </a:r>
            <a:r>
              <a:rPr lang="sr-Latn-RS"/>
              <a:t>одазове позиву за закључење уговора у року од осам дана од дана пријема позива, сматраће се </a:t>
            </a:r>
            <a:r>
              <a:rPr lang="sr-Latn-RS" smtClean="0"/>
              <a:t>да</a:t>
            </a:r>
            <a:r>
              <a:rPr lang="sr-Cyrl-RS" smtClean="0"/>
              <a:t> </a:t>
            </a:r>
            <a:r>
              <a:rPr lang="sr-Latn-RS" smtClean="0"/>
              <a:t>је </a:t>
            </a:r>
            <a:r>
              <a:rPr lang="sr-Latn-RS"/>
              <a:t>одустао од предлога програма.</a:t>
            </a:r>
            <a:endParaRPr lang="sr-Cyrl-RS" smtClean="0"/>
          </a:p>
          <a:p>
            <a:r>
              <a:rPr lang="sr-Cyrl-RS" smtClean="0"/>
              <a:t>Дужност </a:t>
            </a:r>
            <a:r>
              <a:rPr lang="sr-Latn-RS" smtClean="0"/>
              <a:t>наменск</a:t>
            </a:r>
            <a:r>
              <a:rPr lang="sr-Cyrl-RS" smtClean="0"/>
              <a:t>ог коришћења</a:t>
            </a:r>
            <a:r>
              <a:rPr lang="sr-Latn-RS" smtClean="0"/>
              <a:t> средст</a:t>
            </a:r>
            <a:r>
              <a:rPr lang="sr-Cyrl-RS" smtClean="0"/>
              <a:t>а</a:t>
            </a:r>
            <a:r>
              <a:rPr lang="sr-Latn-RS" smtClean="0"/>
              <a:t>ва</a:t>
            </a:r>
            <a:endParaRPr lang="sr-Cyrl-RS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Cyrl-RS" b="1" smtClean="0"/>
              <a:t>ФИНАНСИРАЊЕ СПОРТА</a:t>
            </a:r>
            <a:endParaRPr lang="en-US" b="1"/>
          </a:p>
        </p:txBody>
      </p:sp>
      <p:grpSp>
        <p:nvGrpSpPr>
          <p:cNvPr id="5" name="Group 4"/>
          <p:cNvGrpSpPr/>
          <p:nvPr/>
        </p:nvGrpSpPr>
        <p:grpSpPr>
          <a:xfrm>
            <a:off x="590088" y="2132856"/>
            <a:ext cx="7992888" cy="719549"/>
            <a:chOff x="0" y="265"/>
            <a:chExt cx="7992888" cy="719549"/>
          </a:xfrm>
          <a:solidFill>
            <a:schemeClr val="accent3">
              <a:lumMod val="50000"/>
            </a:schemeClr>
          </a:solidFill>
          <a:scene3d>
            <a:camera prst="orthographicFront"/>
            <a:lightRig rig="chilly" dir="t"/>
          </a:scene3d>
        </p:grpSpPr>
        <p:sp>
          <p:nvSpPr>
            <p:cNvPr id="6" name="Rounded Rectangle 5"/>
            <p:cNvSpPr/>
            <p:nvPr/>
          </p:nvSpPr>
          <p:spPr>
            <a:xfrm>
              <a:off x="0" y="265"/>
              <a:ext cx="7992888" cy="719549"/>
            </a:xfrm>
            <a:prstGeom prst="roundRect">
              <a:avLst/>
            </a:prstGeom>
            <a:grpFill/>
            <a:sp3d prstMaterial="translucentPowder">
              <a:bevelT w="127000" h="25400" prst="softRound"/>
            </a:sp3d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35125" y="35390"/>
              <a:ext cx="7922638" cy="649299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lvl="0" algn="l" defTabSz="1333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r-Cyrl-RS" sz="3000" b="1" smtClean="0"/>
                <a:t>Уговарање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3774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3212975"/>
            <a:ext cx="7408333" cy="3240361"/>
          </a:xfrm>
        </p:spPr>
        <p:txBody>
          <a:bodyPr>
            <a:normAutofit/>
          </a:bodyPr>
          <a:lstStyle/>
          <a:p>
            <a:pPr algn="just"/>
            <a:r>
              <a:rPr lang="sr-Latn-RS"/>
              <a:t>Носиоци одобрених програма, односно пројеката обавезни су </a:t>
            </a:r>
            <a:r>
              <a:rPr lang="sr-Cyrl-RS" smtClean="0"/>
              <a:t>да </a:t>
            </a:r>
            <a:r>
              <a:rPr lang="sr-Latn-RS" smtClean="0"/>
              <a:t>у </a:t>
            </a:r>
            <a:r>
              <a:rPr lang="sr-Latn-RS"/>
              <a:t>року који је предвиђен </a:t>
            </a:r>
            <a:r>
              <a:rPr lang="sr-Latn-RS" smtClean="0"/>
              <a:t>уговором, </a:t>
            </a:r>
            <a:r>
              <a:rPr lang="sr-Latn-RS"/>
              <a:t>а најмање једном годишње, доставе извештај са потребном документацијом о остваривању </a:t>
            </a:r>
            <a:r>
              <a:rPr lang="sr-Latn-RS" smtClean="0"/>
              <a:t>програма</a:t>
            </a:r>
            <a:endParaRPr lang="sr-Cyrl-RS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Cyrl-RS" b="1" smtClean="0"/>
              <a:t>ФИНАНСИРАЊЕ СПОРТА</a:t>
            </a:r>
            <a:endParaRPr lang="en-US" b="1"/>
          </a:p>
        </p:txBody>
      </p:sp>
      <p:grpSp>
        <p:nvGrpSpPr>
          <p:cNvPr id="5" name="Group 4"/>
          <p:cNvGrpSpPr/>
          <p:nvPr/>
        </p:nvGrpSpPr>
        <p:grpSpPr>
          <a:xfrm>
            <a:off x="590088" y="2132856"/>
            <a:ext cx="7992888" cy="719549"/>
            <a:chOff x="0" y="265"/>
            <a:chExt cx="7992888" cy="719549"/>
          </a:xfrm>
          <a:solidFill>
            <a:schemeClr val="accent6">
              <a:lumMod val="75000"/>
            </a:schemeClr>
          </a:solidFill>
          <a:scene3d>
            <a:camera prst="orthographicFront"/>
            <a:lightRig rig="chilly" dir="t"/>
          </a:scene3d>
        </p:grpSpPr>
        <p:sp>
          <p:nvSpPr>
            <p:cNvPr id="6" name="Rounded Rectangle 5"/>
            <p:cNvSpPr/>
            <p:nvPr/>
          </p:nvSpPr>
          <p:spPr>
            <a:xfrm>
              <a:off x="0" y="265"/>
              <a:ext cx="7992888" cy="719549"/>
            </a:xfrm>
            <a:prstGeom prst="roundRect">
              <a:avLst/>
            </a:prstGeom>
            <a:grpFill/>
            <a:sp3d prstMaterial="translucentPowder">
              <a:bevelT w="127000" h="25400" prst="softRound"/>
            </a:sp3d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35125" y="35390"/>
              <a:ext cx="7922638" cy="649299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lvl="0" algn="l" defTabSz="1333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r-Cyrl-RS" sz="3000" b="1" smtClean="0"/>
                <a:t>Извештавање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27014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3212975"/>
            <a:ext cx="7408333" cy="3240361"/>
          </a:xfrm>
        </p:spPr>
        <p:txBody>
          <a:bodyPr>
            <a:normAutofit/>
          </a:bodyPr>
          <a:lstStyle/>
          <a:p>
            <a:pPr algn="just"/>
            <a:r>
              <a:rPr lang="sr-Latn-RS" smtClean="0"/>
              <a:t>ако </a:t>
            </a:r>
            <a:r>
              <a:rPr lang="sr-Latn-RS"/>
              <a:t>носилац одобреног програма, односно пројекта не достави извештај у </a:t>
            </a:r>
            <a:r>
              <a:rPr lang="sr-Latn-RS" smtClean="0"/>
              <a:t>року</a:t>
            </a:r>
            <a:r>
              <a:rPr lang="sr-Cyrl-RS" smtClean="0"/>
              <a:t>, </a:t>
            </a:r>
            <a:r>
              <a:rPr lang="sr-Latn-RS"/>
              <a:t>може </a:t>
            </a:r>
            <a:r>
              <a:rPr lang="sr-Cyrl-RS" smtClean="0"/>
              <a:t>се </a:t>
            </a:r>
            <a:r>
              <a:rPr lang="sr-Latn-RS" smtClean="0"/>
              <a:t>обуставити </a:t>
            </a:r>
            <a:r>
              <a:rPr lang="sr-Latn-RS"/>
              <a:t>даље финансирање </a:t>
            </a:r>
            <a:r>
              <a:rPr lang="sr-Latn-RS" smtClean="0"/>
              <a:t>програма</a:t>
            </a:r>
            <a:r>
              <a:rPr lang="sr-Cyrl-RS" smtClean="0"/>
              <a:t>.</a:t>
            </a:r>
          </a:p>
          <a:p>
            <a:pPr algn="just"/>
            <a:endParaRPr lang="sr-Cyrl-RS" smtClean="0"/>
          </a:p>
          <a:p>
            <a:pPr algn="just"/>
            <a:r>
              <a:rPr lang="sr-Latn-RS"/>
              <a:t>не могу бити одобрена средстава за реализацију новог програма, односно пројекта пре него што </a:t>
            </a:r>
            <a:r>
              <a:rPr lang="sr-Latn-RS" smtClean="0"/>
              <a:t>поднесе извештај</a:t>
            </a:r>
            <a:r>
              <a:rPr lang="sr-Cyrl-RS" smtClean="0"/>
              <a:t> о реализацији претходног.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Cyrl-RS" b="1" smtClean="0"/>
              <a:t>ФИНАНСИРАЊЕ СПОРТА</a:t>
            </a:r>
            <a:endParaRPr lang="en-US" b="1"/>
          </a:p>
        </p:txBody>
      </p:sp>
      <p:grpSp>
        <p:nvGrpSpPr>
          <p:cNvPr id="5" name="Group 4"/>
          <p:cNvGrpSpPr/>
          <p:nvPr/>
        </p:nvGrpSpPr>
        <p:grpSpPr>
          <a:xfrm>
            <a:off x="590088" y="2132856"/>
            <a:ext cx="7992888" cy="719549"/>
            <a:chOff x="0" y="265"/>
            <a:chExt cx="7992888" cy="719549"/>
          </a:xfrm>
          <a:solidFill>
            <a:schemeClr val="accent6">
              <a:lumMod val="75000"/>
            </a:schemeClr>
          </a:solidFill>
          <a:scene3d>
            <a:camera prst="orthographicFront"/>
            <a:lightRig rig="chilly" dir="t"/>
          </a:scene3d>
        </p:grpSpPr>
        <p:sp>
          <p:nvSpPr>
            <p:cNvPr id="6" name="Rounded Rectangle 5"/>
            <p:cNvSpPr/>
            <p:nvPr/>
          </p:nvSpPr>
          <p:spPr>
            <a:xfrm>
              <a:off x="0" y="265"/>
              <a:ext cx="7992888" cy="719549"/>
            </a:xfrm>
            <a:prstGeom prst="roundRect">
              <a:avLst/>
            </a:prstGeom>
            <a:grpFill/>
            <a:sp3d prstMaterial="translucentPowder">
              <a:bevelT w="127000" h="25400" prst="softRound"/>
            </a:sp3d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35125" y="35390"/>
              <a:ext cx="7922638" cy="649299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lvl="0" algn="l" defTabSz="1333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r-Cyrl-RS" sz="3000" b="1" smtClean="0"/>
                <a:t>Извештавање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27014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3212975"/>
            <a:ext cx="7804389" cy="324036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Latn-RS" smtClean="0"/>
              <a:t>Аутономна </a:t>
            </a:r>
            <a:r>
              <a:rPr lang="sr-Latn-RS"/>
              <a:t>покрајина и </a:t>
            </a:r>
            <a:r>
              <a:rPr lang="sr-Latn-RS" b="1"/>
              <a:t>јединица локалне самоуправе</a:t>
            </a:r>
            <a:r>
              <a:rPr lang="sr-Latn-RS"/>
              <a:t>, као и организације у области спорта чији се програми и пројекти у области спорта финансирају из јавних прихода Републике Србије, аутономне покрајине, јединице локалне самоуправе и од стране јавних предузећа </a:t>
            </a:r>
            <a:r>
              <a:rPr lang="sr-Latn-RS" b="1"/>
              <a:t>достављају Министарству извештај о одобреним и реализованим програмима и пројектима којима се задовољавају потребе и интереси грађана у области спорта.</a:t>
            </a:r>
            <a:endParaRPr lang="en-US" b="1"/>
          </a:p>
          <a:p>
            <a:pPr algn="just"/>
            <a:r>
              <a:rPr lang="sr-Latn-RS"/>
              <a:t>Министар ближе уређује садржај, рокове и начин подношења </a:t>
            </a:r>
            <a:r>
              <a:rPr lang="sr-Latn-RS" smtClean="0"/>
              <a:t>извештаја.</a:t>
            </a:r>
            <a:endParaRPr lang="en-US"/>
          </a:p>
          <a:p>
            <a:pPr algn="just"/>
            <a:endParaRPr lang="sr-Cyrl-RS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Cyrl-RS" b="1" smtClean="0"/>
              <a:t>ФИНАНСИРАЊЕ СПОРТА</a:t>
            </a:r>
            <a:endParaRPr lang="en-US" b="1"/>
          </a:p>
        </p:txBody>
      </p:sp>
      <p:grpSp>
        <p:nvGrpSpPr>
          <p:cNvPr id="5" name="Group 4"/>
          <p:cNvGrpSpPr/>
          <p:nvPr/>
        </p:nvGrpSpPr>
        <p:grpSpPr>
          <a:xfrm>
            <a:off x="590088" y="2132856"/>
            <a:ext cx="7992888" cy="719549"/>
            <a:chOff x="0" y="265"/>
            <a:chExt cx="7992888" cy="719549"/>
          </a:xfrm>
          <a:solidFill>
            <a:schemeClr val="accent6">
              <a:lumMod val="75000"/>
            </a:schemeClr>
          </a:solidFill>
          <a:scene3d>
            <a:camera prst="orthographicFront"/>
            <a:lightRig rig="chilly" dir="t"/>
          </a:scene3d>
        </p:grpSpPr>
        <p:sp>
          <p:nvSpPr>
            <p:cNvPr id="6" name="Rounded Rectangle 5"/>
            <p:cNvSpPr/>
            <p:nvPr/>
          </p:nvSpPr>
          <p:spPr>
            <a:xfrm>
              <a:off x="0" y="265"/>
              <a:ext cx="7992888" cy="719549"/>
            </a:xfrm>
            <a:prstGeom prst="roundRect">
              <a:avLst/>
            </a:prstGeom>
            <a:grpFill/>
            <a:sp3d prstMaterial="translucentPowder">
              <a:bevelT w="127000" h="25400" prst="softRound"/>
            </a:sp3d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35125" y="35390"/>
              <a:ext cx="7922638" cy="649299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lvl="0" algn="l" defTabSz="1333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r-Cyrl-RS" sz="3000" b="1" smtClean="0"/>
                <a:t>Извештавање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27014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5" y="3212975"/>
            <a:ext cx="8208912" cy="345638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r-Cyrl-RS" b="1">
                <a:solidFill>
                  <a:srgbClr val="C00000"/>
                </a:solidFill>
              </a:rPr>
              <a:t>Носилац је дужан да врати средства у буџет са затезном каматом уколико: </a:t>
            </a:r>
          </a:p>
          <a:p>
            <a:pPr marL="0" indent="0">
              <a:buNone/>
            </a:pPr>
            <a:r>
              <a:rPr lang="sr-Cyrl-CS"/>
              <a:t>1)	</a:t>
            </a:r>
            <a:r>
              <a:rPr lang="sr-Latn-RS" b="1"/>
              <a:t>нетачно или непотпуно обавести даваоца средстава</a:t>
            </a:r>
            <a:r>
              <a:rPr lang="sr-Latn-RS"/>
              <a:t> о битним околностима везаним за одобрење и реализовање програма, односно пројекта;</a:t>
            </a:r>
            <a:endParaRPr lang="en-US"/>
          </a:p>
          <a:p>
            <a:pPr marL="0" indent="0">
              <a:buNone/>
            </a:pPr>
            <a:r>
              <a:rPr lang="sr-Cyrl-CS"/>
              <a:t>2)	</a:t>
            </a:r>
            <a:r>
              <a:rPr lang="sr-Latn-RS" b="1"/>
              <a:t>својим пропустом не изврши програм</a:t>
            </a:r>
            <a:r>
              <a:rPr lang="sr-Latn-RS"/>
              <a:t>, односно пројекат у целини или га изврши у небитном делу или га изврши са битним закашњењем;</a:t>
            </a:r>
            <a:endParaRPr lang="en-US"/>
          </a:p>
          <a:p>
            <a:pPr marL="0" indent="0">
              <a:buNone/>
            </a:pPr>
            <a:r>
              <a:rPr lang="sr-Cyrl-CS"/>
              <a:t>3)	</a:t>
            </a:r>
            <a:r>
              <a:rPr lang="sr-Latn-RS"/>
              <a:t>употреби средства </a:t>
            </a:r>
            <a:r>
              <a:rPr lang="sr-Latn-RS" b="1"/>
              <a:t>ненаменски</a:t>
            </a:r>
            <a:r>
              <a:rPr lang="sr-Latn-RS"/>
              <a:t>, у потпуности или делимично</a:t>
            </a:r>
            <a:r>
              <a:rPr lang="sr-Cyrl-CS"/>
              <a:t>; </a:t>
            </a:r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Cyrl-RS" b="1" smtClean="0"/>
              <a:t>ФИНАНСИРАЊЕ СПОРТА</a:t>
            </a:r>
            <a:endParaRPr lang="en-US" b="1"/>
          </a:p>
        </p:txBody>
      </p:sp>
      <p:grpSp>
        <p:nvGrpSpPr>
          <p:cNvPr id="5" name="Group 4"/>
          <p:cNvGrpSpPr/>
          <p:nvPr/>
        </p:nvGrpSpPr>
        <p:grpSpPr>
          <a:xfrm>
            <a:off x="590088" y="2132856"/>
            <a:ext cx="7992888" cy="719549"/>
            <a:chOff x="0" y="265"/>
            <a:chExt cx="7992888" cy="719549"/>
          </a:xfrm>
          <a:solidFill>
            <a:schemeClr val="accent6">
              <a:lumMod val="75000"/>
            </a:schemeClr>
          </a:solidFill>
          <a:scene3d>
            <a:camera prst="orthographicFront"/>
            <a:lightRig rig="chilly" dir="t"/>
          </a:scene3d>
        </p:grpSpPr>
        <p:sp>
          <p:nvSpPr>
            <p:cNvPr id="6" name="Rounded Rectangle 5"/>
            <p:cNvSpPr/>
            <p:nvPr/>
          </p:nvSpPr>
          <p:spPr>
            <a:xfrm>
              <a:off x="0" y="265"/>
              <a:ext cx="7992888" cy="719549"/>
            </a:xfrm>
            <a:prstGeom prst="roundRect">
              <a:avLst/>
            </a:prstGeom>
            <a:grpFill/>
            <a:sp3d prstMaterial="translucentPowder">
              <a:bevelT w="127000" h="25400" prst="softRound"/>
            </a:sp3d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35125" y="35390"/>
              <a:ext cx="7922638" cy="64929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lvl="0" algn="l" defTabSz="1333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r-Cyrl-RS" sz="3000" b="1" smtClean="0"/>
                <a:t>Контрола реализације и повраћај средстава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8376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3212975"/>
            <a:ext cx="7804389" cy="324036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sr-Cyrl-CS" smtClean="0"/>
              <a:t>4</a:t>
            </a:r>
            <a:r>
              <a:rPr lang="sr-Cyrl-CS"/>
              <a:t>)	</a:t>
            </a:r>
            <a:r>
              <a:rPr lang="sr-Latn-RS" b="1"/>
              <a:t>не придржава се прописаних или уговорених мера </a:t>
            </a:r>
            <a:r>
              <a:rPr lang="sr-Latn-RS"/>
              <a:t>које су утврђене ради осигурања реализације програма, односно пројекта;</a:t>
            </a:r>
            <a:endParaRPr lang="en-US"/>
          </a:p>
          <a:p>
            <a:pPr marL="0" indent="0" algn="just">
              <a:buNone/>
            </a:pPr>
            <a:r>
              <a:rPr lang="sr-Cyrl-CS"/>
              <a:t>5)	</a:t>
            </a:r>
            <a:r>
              <a:rPr lang="sr-Latn-RS" b="1"/>
              <a:t>не достави </a:t>
            </a:r>
            <a:r>
              <a:rPr lang="sr-Latn-RS"/>
              <a:t>у предвиђеним роковима потребне </a:t>
            </a:r>
            <a:r>
              <a:rPr lang="sr-Latn-RS" b="1"/>
              <a:t>извештаје и доказе</a:t>
            </a:r>
            <a:r>
              <a:rPr lang="sr-Latn-RS"/>
              <a:t>, иако га је давалац средстава претходно упозорио на неправилности и последице;</a:t>
            </a:r>
            <a:endParaRPr lang="en-US"/>
          </a:p>
          <a:p>
            <a:pPr marL="0" indent="0" algn="just">
              <a:buNone/>
            </a:pPr>
            <a:r>
              <a:rPr lang="sr-Cyrl-CS"/>
              <a:t>6)	</a:t>
            </a:r>
            <a:r>
              <a:rPr lang="sr-Latn-RS" b="1"/>
              <a:t>престане да испуњава услове </a:t>
            </a:r>
            <a:r>
              <a:rPr lang="sr-Latn-RS"/>
              <a:t>који су на основу овог закона потребни за добијање средстава;</a:t>
            </a:r>
            <a:endParaRPr lang="en-US"/>
          </a:p>
          <a:p>
            <a:pPr marL="0" indent="0" algn="just">
              <a:buNone/>
            </a:pPr>
            <a:r>
              <a:rPr lang="sr-Cyrl-CS"/>
              <a:t>7)	</a:t>
            </a:r>
            <a:r>
              <a:rPr lang="sr-Latn-RS" b="1"/>
              <a:t>спречи или онемогући</a:t>
            </a:r>
            <a:r>
              <a:rPr lang="sr-Latn-RS"/>
              <a:t> спровођење прописаних, односно уговорених </a:t>
            </a:r>
            <a:r>
              <a:rPr lang="sr-Latn-RS" b="1"/>
              <a:t>контролних мера</a:t>
            </a:r>
            <a:r>
              <a:rPr lang="sr-Latn-RS"/>
              <a:t>.</a:t>
            </a:r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Cyrl-RS" b="1" smtClean="0"/>
              <a:t>ФИНАНСИРАЊЕ СПОРТА</a:t>
            </a:r>
            <a:endParaRPr lang="en-US" b="1"/>
          </a:p>
        </p:txBody>
      </p:sp>
      <p:grpSp>
        <p:nvGrpSpPr>
          <p:cNvPr id="5" name="Group 4"/>
          <p:cNvGrpSpPr/>
          <p:nvPr/>
        </p:nvGrpSpPr>
        <p:grpSpPr>
          <a:xfrm>
            <a:off x="590088" y="2132856"/>
            <a:ext cx="7992888" cy="719549"/>
            <a:chOff x="0" y="265"/>
            <a:chExt cx="7992888" cy="719549"/>
          </a:xfrm>
          <a:solidFill>
            <a:schemeClr val="accent6">
              <a:lumMod val="75000"/>
            </a:schemeClr>
          </a:solidFill>
          <a:scene3d>
            <a:camera prst="orthographicFront"/>
            <a:lightRig rig="chilly" dir="t"/>
          </a:scene3d>
        </p:grpSpPr>
        <p:sp>
          <p:nvSpPr>
            <p:cNvPr id="6" name="Rounded Rectangle 5"/>
            <p:cNvSpPr/>
            <p:nvPr/>
          </p:nvSpPr>
          <p:spPr>
            <a:xfrm>
              <a:off x="0" y="265"/>
              <a:ext cx="7992888" cy="719549"/>
            </a:xfrm>
            <a:prstGeom prst="roundRect">
              <a:avLst/>
            </a:prstGeom>
            <a:grpFill/>
            <a:sp3d prstMaterial="translucentPowder">
              <a:bevelT w="127000" h="25400" prst="softRound"/>
            </a:sp3d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35125" y="35390"/>
              <a:ext cx="7922638" cy="64929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lvl="0" algn="l" defTabSz="1333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r-Cyrl-RS" sz="3000" b="1" smtClean="0"/>
                <a:t>Контрола реализације и повраћај средстава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8376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mtClean="0"/>
              <a:t>уређене и опремљене површине и објекти намењени обављању спортских активности</a:t>
            </a:r>
          </a:p>
          <a:p>
            <a:r>
              <a:rPr lang="sr-Cyrl-RS" smtClean="0"/>
              <a:t>затворени спортски објеки и отворени спортски терени</a:t>
            </a:r>
          </a:p>
          <a:p>
            <a:r>
              <a:rPr lang="sr-Cyrl-RS" b="1" smtClean="0"/>
              <a:t>Јавни спортски објекти </a:t>
            </a:r>
          </a:p>
          <a:p>
            <a:pPr lvl="1"/>
            <a:r>
              <a:rPr lang="sr-Cyrl-RS" smtClean="0"/>
              <a:t> доступни свима под једнаким условима</a:t>
            </a:r>
          </a:p>
          <a:p>
            <a:pPr lvl="1"/>
            <a:r>
              <a:rPr lang="sr-Cyrl-RS" smtClean="0"/>
              <a:t>уређени опремљени и одржавани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smtClean="0"/>
              <a:t>СПОРТСКИ ОБЈЕКТИ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58641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r-Cyrl-RS" smtClean="0"/>
          </a:p>
          <a:p>
            <a:pPr marL="0" indent="0" algn="ctr">
              <a:buNone/>
            </a:pPr>
            <a:r>
              <a:rPr lang="sr-Cyrl-RS" sz="4000" b="1" smtClean="0"/>
              <a:t>Садржане су у члану 137.   </a:t>
            </a:r>
          </a:p>
          <a:p>
            <a:pPr marL="0" indent="0" algn="ctr">
              <a:buNone/>
            </a:pPr>
            <a:r>
              <a:rPr lang="sr-Cyrl-RS" sz="4000" b="1" smtClean="0"/>
              <a:t>Закона о спорту</a:t>
            </a:r>
          </a:p>
          <a:p>
            <a:pPr marL="0" indent="0">
              <a:buNone/>
            </a:pPr>
            <a:endParaRPr lang="sr-Cyrl-RS" smtClean="0"/>
          </a:p>
          <a:p>
            <a:pPr marL="0" indent="0">
              <a:buNone/>
            </a:pPr>
            <a:endParaRPr lang="sr-Cyrl-R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smtClean="0"/>
              <a:t>Потребе и интереси грађана у области спорта у ЈЛС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909988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smtClean="0"/>
              <a:t>Посебан режим спортских објеката у погледу промене намене.</a:t>
            </a:r>
          </a:p>
          <a:p>
            <a:r>
              <a:rPr lang="sr-Cyrl-RS" smtClean="0"/>
              <a:t>Сагласност за промену намене спортског објекта даје Министарство, а пратећих објеката орган ЈЛС као поверен посао.</a:t>
            </a:r>
          </a:p>
          <a:p>
            <a:r>
              <a:rPr lang="sr-Cyrl-RS" smtClean="0"/>
              <a:t>При изради просторних и урбанистички планова потребно је водити рачуна о намени простора за спорт и рекрецију деце, омладине, инвалида и грађана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smtClean="0"/>
              <a:t>СПОРТСКИ ОБЈЕКТИ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841517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sr-Cyrl-RS" b="1"/>
              <a:t>Р</a:t>
            </a:r>
            <a:r>
              <a:rPr lang="sr-Latn-RS" b="1" smtClean="0"/>
              <a:t>ационално </a:t>
            </a:r>
            <a:r>
              <a:rPr lang="sr-Latn-RS" b="1"/>
              <a:t>и наменско коришћење</a:t>
            </a:r>
            <a:r>
              <a:rPr lang="sr-Latn-RS"/>
              <a:t> спортских сала и спортских објеката у државној својини чији је </a:t>
            </a:r>
            <a:r>
              <a:rPr lang="sr-Latn-RS" b="1">
                <a:solidFill>
                  <a:srgbClr val="C00000"/>
                </a:solidFill>
              </a:rPr>
              <a:t>корисник јединица локалне самоуправе </a:t>
            </a:r>
            <a:r>
              <a:rPr lang="sr-Latn-RS" b="1">
                <a:solidFill>
                  <a:srgbClr val="002060"/>
                </a:solidFill>
              </a:rPr>
              <a:t>и</a:t>
            </a:r>
            <a:r>
              <a:rPr lang="sr-Latn-RS" b="1">
                <a:solidFill>
                  <a:schemeClr val="accent4">
                    <a:lumMod val="50000"/>
                  </a:schemeClr>
                </a:solidFill>
              </a:rPr>
              <a:t> спортских објеката у својини јединице локалне самоуправе </a:t>
            </a:r>
            <a:r>
              <a:rPr lang="sr-Latn-RS"/>
              <a:t>кроз </a:t>
            </a:r>
            <a:r>
              <a:rPr lang="sr-Latn-RS" u="sng"/>
              <a:t>одобравање њиховог коришћења за спортске активности и доделу термина </a:t>
            </a:r>
            <a:r>
              <a:rPr lang="sr-Latn-RS"/>
              <a:t>за тренирање учесницима у систему </a:t>
            </a:r>
            <a:r>
              <a:rPr lang="sr-Latn-RS" smtClean="0"/>
              <a:t>спорта</a:t>
            </a:r>
            <a:r>
              <a:rPr lang="sr-Cyrl-RS" smtClean="0"/>
              <a:t>. </a:t>
            </a:r>
            <a:r>
              <a:rPr lang="sr-Cyrl-RS" b="1" smtClean="0">
                <a:solidFill>
                  <a:srgbClr val="C00000"/>
                </a:solidFill>
              </a:rPr>
              <a:t>(члан 137. ст. 1. тач. 15.)</a:t>
            </a:r>
            <a:endParaRPr lang="en-US" b="1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smtClean="0"/>
              <a:t>СПОРТСКИ ОБЈЕКТИ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118766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RS"/>
              <a:t>На територији </a:t>
            </a:r>
            <a:r>
              <a:rPr lang="sr-Cyrl-RS" smtClean="0"/>
              <a:t>ЈЛС</a:t>
            </a:r>
            <a:r>
              <a:rPr lang="sr-Latn-RS" smtClean="0"/>
              <a:t>, </a:t>
            </a:r>
            <a:r>
              <a:rPr lang="sr-Latn-RS"/>
              <a:t>инспекцијски надзор, </a:t>
            </a:r>
            <a:r>
              <a:rPr lang="sr-Latn-RS" b="1">
                <a:solidFill>
                  <a:srgbClr val="C00000"/>
                </a:solidFill>
              </a:rPr>
              <a:t>осим за </a:t>
            </a:r>
            <a:r>
              <a:rPr lang="sr-Latn-RS"/>
              <a:t>националне спортске савезе, територијалне спортске савезе, организације које се баве стручним оспособљавањем у области спорта и спортске организације које се такмиче у професионалним спортским лигама, </a:t>
            </a:r>
            <a:r>
              <a:rPr lang="sr-Latn-RS" b="1"/>
              <a:t>врши надлежни орган јединице локалне самоуправе, преко градског, односно општинског спортског инспектора, као поверени посао</a:t>
            </a:r>
            <a:r>
              <a:rPr lang="sr-Latn-RS" b="1" smtClean="0"/>
              <a:t>.</a:t>
            </a:r>
            <a:r>
              <a:rPr lang="sr-Cyrl-RS" b="1" smtClean="0"/>
              <a:t> </a:t>
            </a:r>
            <a:r>
              <a:rPr lang="sr-Cyrl-RS" b="1" smtClean="0">
                <a:solidFill>
                  <a:srgbClr val="C00000"/>
                </a:solidFill>
              </a:rPr>
              <a:t>(члан 169. ст. 3)</a:t>
            </a:r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smtClean="0"/>
              <a:t>ИНСПЕКЦИЈСКИ НАДЗОР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51415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Latn-RS" b="1" smtClean="0"/>
              <a:t>СПОРТСКИ ИНСПЕКТОР </a:t>
            </a:r>
            <a:r>
              <a:rPr lang="sr-Latn-RS" smtClean="0"/>
              <a:t>може </a:t>
            </a:r>
            <a:r>
              <a:rPr lang="sr-Latn-RS"/>
              <a:t>бити лице које има стечено </a:t>
            </a:r>
            <a:r>
              <a:rPr lang="sr-Latn-RS" b="1">
                <a:solidFill>
                  <a:srgbClr val="C00000"/>
                </a:solidFill>
              </a:rPr>
              <a:t>високо образовање</a:t>
            </a:r>
            <a:r>
              <a:rPr lang="sr-Latn-RS"/>
              <a:t> из научне области </a:t>
            </a:r>
            <a:r>
              <a:rPr lang="sr-Latn-RS" b="1">
                <a:solidFill>
                  <a:srgbClr val="C00000"/>
                </a:solidFill>
              </a:rPr>
              <a:t>правне науке или из области спорта и физичке културе</a:t>
            </a:r>
            <a:r>
              <a:rPr lang="sr-Latn-RS">
                <a:solidFill>
                  <a:srgbClr val="C00000"/>
                </a:solidFill>
              </a:rPr>
              <a:t> </a:t>
            </a:r>
            <a:r>
              <a:rPr lang="sr-Cyrl-RS" smtClean="0">
                <a:solidFill>
                  <a:srgbClr val="C00000"/>
                </a:solidFill>
              </a:rPr>
              <a:t>... </a:t>
            </a:r>
            <a:r>
              <a:rPr lang="sr-Latn-RS" smtClean="0"/>
              <a:t>које </a:t>
            </a:r>
            <a:r>
              <a:rPr lang="sr-Latn-RS"/>
              <a:t>има </a:t>
            </a:r>
            <a:r>
              <a:rPr lang="sr-Latn-RS" b="1">
                <a:solidFill>
                  <a:srgbClr val="C00000"/>
                </a:solidFill>
              </a:rPr>
              <a:t>најмање пет година </a:t>
            </a:r>
            <a:r>
              <a:rPr lang="sr-Latn-RS"/>
              <a:t>радног искуства у струци, положен </a:t>
            </a:r>
            <a:r>
              <a:rPr lang="sr-Latn-RS" b="1">
                <a:solidFill>
                  <a:srgbClr val="C00000"/>
                </a:solidFill>
              </a:rPr>
              <a:t>државни стручни испит </a:t>
            </a:r>
            <a:r>
              <a:rPr lang="sr-Latn-RS"/>
              <a:t>и који испуњава друге услове у складу са законом.</a:t>
            </a:r>
            <a:endParaRPr lang="en-US"/>
          </a:p>
          <a:p>
            <a:pPr algn="just"/>
            <a:endParaRPr lang="sr-Cyrl-RS" b="1" smtClean="0"/>
          </a:p>
          <a:p>
            <a:pPr algn="just"/>
            <a:r>
              <a:rPr lang="sr-Cyrl-RS" b="1" smtClean="0"/>
              <a:t>МИНИСТАРСТВО </a:t>
            </a:r>
            <a:r>
              <a:rPr lang="sr-Cyrl-RS" smtClean="0"/>
              <a:t>контролише рад спортских инспектора из ЈЛС и одлучује у другом степену по жалби на решење спортског инспектора ЈЛС.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smtClean="0"/>
              <a:t>ИНСПЕКЦИЈСКИ НАДЗОР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381253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 algn="just">
              <a:buAutoNum type="arabicParenR"/>
            </a:pPr>
            <a:r>
              <a:rPr lang="sr-Latn-RS" smtClean="0"/>
              <a:t>подстицање </a:t>
            </a:r>
            <a:r>
              <a:rPr lang="sr-Latn-RS"/>
              <a:t>и стварање услова за унапређење </a:t>
            </a:r>
            <a:r>
              <a:rPr lang="sr-Latn-RS" b="1" smtClean="0"/>
              <a:t>СПОРТСКЕ РЕКРЕАЦИЈЕ</a:t>
            </a:r>
            <a:r>
              <a:rPr lang="sr-Latn-RS" smtClean="0"/>
              <a:t>, </a:t>
            </a:r>
            <a:r>
              <a:rPr lang="sr-Latn-RS"/>
              <a:t>односно </a:t>
            </a:r>
            <a:r>
              <a:rPr lang="sr-Latn-RS" b="1" smtClean="0"/>
              <a:t>БАВЉЕЊА ГРАЂАНА СПОРТОМ</a:t>
            </a:r>
            <a:r>
              <a:rPr lang="sr-Latn-RS" smtClean="0"/>
              <a:t>, </a:t>
            </a:r>
            <a:r>
              <a:rPr lang="sr-Latn-RS" b="1">
                <a:solidFill>
                  <a:srgbClr val="C00000"/>
                </a:solidFill>
              </a:rPr>
              <a:t>посебно</a:t>
            </a:r>
            <a:r>
              <a:rPr lang="sr-Latn-RS"/>
              <a:t> </a:t>
            </a:r>
            <a:r>
              <a:rPr lang="sr-Latn-RS" b="1" smtClean="0"/>
              <a:t>ДЕЦЕ, ОМЛАДИНЕ, ЖЕНА И ОСОБА СА ИНВАЛИДИТЕТОМ</a:t>
            </a:r>
            <a:r>
              <a:rPr lang="sr-Latn-RS" smtClean="0"/>
              <a:t>;</a:t>
            </a:r>
            <a:endParaRPr lang="sr-Cyrl-RS" smtClean="0"/>
          </a:p>
          <a:p>
            <a:pPr marL="0" indent="0" algn="just">
              <a:buNone/>
            </a:pPr>
            <a:endParaRPr lang="en-US"/>
          </a:p>
          <a:p>
            <a:pPr marL="514350" indent="-514350" algn="just">
              <a:buAutoNum type="arabicParenR" startAt="2"/>
            </a:pPr>
            <a:r>
              <a:rPr lang="sr-Latn-RS" b="1" smtClean="0"/>
              <a:t>ИЗГРАДЊА, ОДРЖАВАЊЕ И ОПРЕМАЊЕ СПОРТСКИХ ОБЈЕКАТА</a:t>
            </a:r>
            <a:r>
              <a:rPr lang="sr-Latn-RS" smtClean="0"/>
              <a:t> на </a:t>
            </a:r>
            <a:r>
              <a:rPr lang="sr-Latn-RS"/>
              <a:t>територији јединице локалне самоуправе, а посебно </a:t>
            </a:r>
            <a:r>
              <a:rPr lang="sr-Latn-RS" b="1"/>
              <a:t>јавних спортских терена</a:t>
            </a:r>
            <a:r>
              <a:rPr lang="sr-Latn-RS"/>
              <a:t> у стамбеним насељима или у њиховој близини и </a:t>
            </a:r>
            <a:r>
              <a:rPr lang="sr-Latn-RS" b="1"/>
              <a:t>школских спортских објеката</a:t>
            </a:r>
            <a:r>
              <a:rPr lang="sr-Latn-RS"/>
              <a:t>, и </a:t>
            </a:r>
            <a:r>
              <a:rPr lang="sr-Latn-RS" b="1"/>
              <a:t>набавка спортске опреме и реквизита</a:t>
            </a:r>
            <a:r>
              <a:rPr lang="sr-Latn-RS" smtClean="0"/>
              <a:t>;</a:t>
            </a:r>
            <a:endParaRPr lang="sr-Cyrl-RS" smtClean="0"/>
          </a:p>
          <a:p>
            <a:pPr marL="0" indent="0" algn="just">
              <a:buNone/>
            </a:pPr>
            <a:endParaRPr lang="en-US"/>
          </a:p>
          <a:p>
            <a:pPr marL="514350" indent="-514350" algn="just">
              <a:buAutoNum type="arabicParenR" startAt="3"/>
            </a:pPr>
            <a:r>
              <a:rPr lang="sr-Latn-RS" b="1" smtClean="0"/>
              <a:t>ОРГАНИЗАЦИЈА СПОРТСКИХ ТАКМИЧЕЊА </a:t>
            </a:r>
            <a:r>
              <a:rPr lang="sr-Latn-RS"/>
              <a:t>од посебног значаја за јединицу локалне самоуправе</a:t>
            </a:r>
            <a:r>
              <a:rPr lang="sr-Latn-RS" smtClean="0"/>
              <a:t>;</a:t>
            </a:r>
            <a:endParaRPr lang="sr-Cyrl-RS" smtClean="0"/>
          </a:p>
          <a:p>
            <a:pPr marL="0" indent="0" algn="just">
              <a:buNone/>
            </a:pPr>
            <a:endParaRPr lang="en-US"/>
          </a:p>
          <a:p>
            <a:pPr marL="0" indent="0" algn="just">
              <a:buNone/>
            </a:pPr>
            <a:endParaRPr lang="sr-Cyrl-RS" smtClean="0"/>
          </a:p>
          <a:p>
            <a:pPr marL="0" indent="0" algn="just">
              <a:buNone/>
            </a:pPr>
            <a:endParaRPr lang="sr-Cyrl-R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smtClean="0"/>
              <a:t>Потребе и интереси грађана у области спорта у ЈЛС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223292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 algn="just">
              <a:buAutoNum type="arabicParenR" startAt="4"/>
            </a:pPr>
            <a:r>
              <a:rPr lang="sr-Latn-RS" smtClean="0"/>
              <a:t>обезбеђење услова и </a:t>
            </a:r>
            <a:r>
              <a:rPr lang="sr-Latn-RS" b="1" smtClean="0"/>
              <a:t>организовање спортских кампова</a:t>
            </a:r>
            <a:r>
              <a:rPr lang="sr-Latn-RS" smtClean="0"/>
              <a:t> за спортски развој талентованих спортиста и унапређење квалитета стручног рада са њима;</a:t>
            </a:r>
            <a:endParaRPr lang="sr-Cyrl-RS" smtClean="0"/>
          </a:p>
          <a:p>
            <a:pPr marL="0" indent="0" algn="just">
              <a:buNone/>
            </a:pPr>
            <a:endParaRPr lang="en-US" smtClean="0"/>
          </a:p>
          <a:p>
            <a:pPr marL="514350" indent="-514350" algn="just">
              <a:buAutoNum type="arabicParenR" startAt="5"/>
            </a:pPr>
            <a:r>
              <a:rPr lang="sr-Latn-RS" b="1" smtClean="0"/>
              <a:t>учешће спортских организација</a:t>
            </a:r>
            <a:r>
              <a:rPr lang="sr-Latn-RS" smtClean="0"/>
              <a:t> са територије јединице локалне самоуправе </a:t>
            </a:r>
            <a:r>
              <a:rPr lang="sr-Latn-RS" b="1" smtClean="0"/>
              <a:t>у домаћим и европским клупским такмичењима</a:t>
            </a:r>
            <a:r>
              <a:rPr lang="sr-Latn-RS" smtClean="0"/>
              <a:t>;</a:t>
            </a:r>
            <a:endParaRPr lang="sr-Cyrl-RS" smtClean="0"/>
          </a:p>
          <a:p>
            <a:pPr marL="514350" indent="-514350" algn="just">
              <a:buAutoNum type="arabicParenR" startAt="5"/>
            </a:pPr>
            <a:endParaRPr lang="en-US" smtClean="0"/>
          </a:p>
          <a:p>
            <a:pPr marL="514350" indent="-514350">
              <a:buAutoNum type="arabicParenR" startAt="6"/>
            </a:pPr>
            <a:r>
              <a:rPr lang="sr-Latn-RS" b="1" smtClean="0"/>
              <a:t>физичко </a:t>
            </a:r>
            <a:r>
              <a:rPr lang="sr-Latn-RS" b="1"/>
              <a:t>васпитање деце предшколског узраста и школски спорт</a:t>
            </a:r>
            <a:r>
              <a:rPr lang="sr-Latn-RS"/>
              <a:t> (унапређење физичког вежбања, рад школских спортских секција и друштава, општинска, градска и међуопштинска школска спортска такмичења и др</a:t>
            </a:r>
            <a:r>
              <a:rPr lang="sr-Latn-RS" smtClean="0"/>
              <a:t>.);</a:t>
            </a:r>
            <a:endParaRPr lang="sr-Cyrl-RS" smtClean="0"/>
          </a:p>
          <a:p>
            <a:pPr marL="514350" indent="-514350">
              <a:buAutoNum type="arabicParenR" startAt="6"/>
            </a:pPr>
            <a:endParaRPr lang="en-US"/>
          </a:p>
          <a:p>
            <a:pPr marL="0" indent="0" algn="just">
              <a:buNone/>
            </a:pPr>
            <a:endParaRPr lang="sr-Cyrl-R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smtClean="0"/>
              <a:t>Потребе и интереси грађана у области спорта у ЈЛС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81925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675466"/>
            <a:ext cx="7408333" cy="3993893"/>
          </a:xfrm>
        </p:spPr>
        <p:txBody>
          <a:bodyPr>
            <a:noAutofit/>
          </a:bodyPr>
          <a:lstStyle/>
          <a:p>
            <a:pPr marL="514350" indent="-514350">
              <a:buAutoNum type="arabicParenR" startAt="7"/>
            </a:pPr>
            <a:r>
              <a:rPr lang="sr-Latn-RS" sz="2000" b="1" smtClean="0"/>
              <a:t>делатност организација </a:t>
            </a:r>
            <a:r>
              <a:rPr lang="sr-Latn-RS" sz="2000" smtClean="0"/>
              <a:t>у области спорта </a:t>
            </a:r>
            <a:r>
              <a:rPr lang="sr-Latn-RS" sz="2000" b="1" smtClean="0"/>
              <a:t>чији је оснивач</a:t>
            </a:r>
            <a:r>
              <a:rPr lang="sr-Latn-RS" sz="2000" smtClean="0"/>
              <a:t> јединица локалне самоуправе;</a:t>
            </a:r>
            <a:endParaRPr lang="sr-Cyrl-RS" sz="2000" smtClean="0"/>
          </a:p>
          <a:p>
            <a:pPr marL="0" indent="0">
              <a:buNone/>
            </a:pPr>
            <a:endParaRPr lang="en-US" sz="2000" smtClean="0"/>
          </a:p>
          <a:p>
            <a:pPr marL="514350" indent="-514350">
              <a:buAutoNum type="arabicParenR" startAt="8"/>
            </a:pPr>
            <a:r>
              <a:rPr lang="sr-Latn-RS" sz="2000" b="1" smtClean="0"/>
              <a:t>делатност организација у области спорта </a:t>
            </a:r>
            <a:r>
              <a:rPr lang="sr-Latn-RS" sz="2000" smtClean="0"/>
              <a:t>са седиштем на територији јединице локалне самоуправе које су </a:t>
            </a:r>
            <a:r>
              <a:rPr lang="sr-Latn-RS" sz="2000" b="1" smtClean="0"/>
              <a:t>од посебног значаја за јединицу локалне самоуправе</a:t>
            </a:r>
            <a:r>
              <a:rPr lang="sr-Latn-RS" sz="2000" smtClean="0"/>
              <a:t>;</a:t>
            </a:r>
            <a:endParaRPr lang="sr-Cyrl-RS" sz="2000" smtClean="0"/>
          </a:p>
          <a:p>
            <a:pPr marL="514350" indent="-514350">
              <a:buAutoNum type="arabicParenR" startAt="8"/>
            </a:pPr>
            <a:endParaRPr lang="en-US" sz="2000" smtClean="0"/>
          </a:p>
          <a:p>
            <a:pPr marL="514350" indent="-514350" algn="just">
              <a:buAutoNum type="arabicParenR" startAt="9"/>
            </a:pPr>
            <a:r>
              <a:rPr lang="sr-Latn-RS" sz="2000" b="1" smtClean="0"/>
              <a:t>унапређење </a:t>
            </a:r>
            <a:r>
              <a:rPr lang="sr-Latn-RS" sz="2000" b="1"/>
              <a:t>заштите здравља спортиста </a:t>
            </a:r>
            <a:r>
              <a:rPr lang="sr-Latn-RS" sz="2000"/>
              <a:t>и обезбеђивање адекватног спортско-здравственог образовања спортиста, посебно младих, укључујући и антидопинг образовање</a:t>
            </a:r>
            <a:r>
              <a:rPr lang="sr-Latn-RS" sz="2000" smtClean="0"/>
              <a:t>;</a:t>
            </a:r>
            <a:endParaRPr lang="sr-Cyrl-RS" sz="2000" smtClean="0"/>
          </a:p>
          <a:p>
            <a:pPr marL="0" indent="0" algn="just">
              <a:buNone/>
            </a:pPr>
            <a:endParaRPr lang="en-US" sz="2000"/>
          </a:p>
          <a:p>
            <a:pPr marL="0" indent="0" algn="just">
              <a:buNone/>
            </a:pPr>
            <a:endParaRPr lang="sr-Cyrl-RS" sz="20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smtClean="0"/>
              <a:t>Потребе и интереси грађана у области спорта у ЈЛС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579309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853136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buAutoNum type="arabicParenR" startAt="10"/>
            </a:pPr>
            <a:r>
              <a:rPr lang="sr-Latn-RS" b="1" smtClean="0"/>
              <a:t>стипендирање</a:t>
            </a:r>
            <a:r>
              <a:rPr lang="sr-Latn-RS" smtClean="0"/>
              <a:t> </a:t>
            </a:r>
            <a:r>
              <a:rPr lang="sr-Latn-RS"/>
              <a:t>за спортско усавршавање категорисаних спортиста, посебно перспективних спортиста</a:t>
            </a:r>
            <a:r>
              <a:rPr lang="sr-Latn-RS" smtClean="0"/>
              <a:t>;</a:t>
            </a:r>
            <a:endParaRPr lang="sr-Cyrl-RS" smtClean="0"/>
          </a:p>
          <a:p>
            <a:pPr marL="514350" indent="-514350" algn="just">
              <a:buAutoNum type="arabicParenR" startAt="10"/>
            </a:pPr>
            <a:endParaRPr lang="en-US"/>
          </a:p>
          <a:p>
            <a:pPr marL="514350" indent="-514350" algn="just">
              <a:buAutoNum type="arabicParenR" startAt="11"/>
            </a:pPr>
            <a:r>
              <a:rPr lang="sr-Latn-RS" b="1" smtClean="0"/>
              <a:t>спречавање </a:t>
            </a:r>
            <a:r>
              <a:rPr lang="sr-Latn-RS" b="1"/>
              <a:t>негативних појава у спорту</a:t>
            </a:r>
            <a:r>
              <a:rPr lang="sr-Latn-RS"/>
              <a:t> (допинг, насиље и недолично понашање, намештање спортских резултата и др</a:t>
            </a:r>
            <a:r>
              <a:rPr lang="sr-Latn-RS" smtClean="0"/>
              <a:t>.);</a:t>
            </a:r>
            <a:endParaRPr lang="sr-Cyrl-RS" smtClean="0"/>
          </a:p>
          <a:p>
            <a:pPr marL="514350" indent="-514350" algn="just">
              <a:buAutoNum type="arabicParenR" startAt="11"/>
            </a:pPr>
            <a:endParaRPr lang="en-US"/>
          </a:p>
          <a:p>
            <a:pPr marL="514350" indent="-514350" algn="just">
              <a:buAutoNum type="arabicParenR" startAt="12"/>
            </a:pPr>
            <a:r>
              <a:rPr lang="sr-Latn-RS" b="1" smtClean="0"/>
              <a:t>едукација</a:t>
            </a:r>
            <a:r>
              <a:rPr lang="sr-Latn-RS"/>
              <a:t>, информисање и саветовање грађана, спортиста и осталих учесника у систему спорта о питањима битним за одговарајуће бављење спортским активностима и делатностима</a:t>
            </a:r>
            <a:r>
              <a:rPr lang="sr-Latn-RS" smtClean="0"/>
              <a:t>;</a:t>
            </a:r>
            <a:endParaRPr lang="sr-Cyrl-RS" smtClean="0"/>
          </a:p>
          <a:p>
            <a:pPr marL="514350" indent="-514350" algn="just">
              <a:buAutoNum type="arabicParenR" startAt="12"/>
            </a:pPr>
            <a:endParaRPr lang="sr-Cyrl-RS" smtClean="0"/>
          </a:p>
          <a:p>
            <a:pPr marL="514350" indent="-514350" algn="just">
              <a:buFont typeface="Arial" pitchFamily="34" charset="0"/>
              <a:buAutoNum type="arabicParenR" startAt="12"/>
            </a:pPr>
            <a:r>
              <a:rPr lang="sr-Latn-RS" b="1" smtClean="0"/>
              <a:t>периодична тестирања</a:t>
            </a:r>
            <a:r>
              <a:rPr lang="sr-Latn-RS" smtClean="0"/>
              <a:t>, сакупљање, анализа и дистрибуција релевантних информација</a:t>
            </a:r>
            <a:r>
              <a:rPr lang="sr-Cyrl-RS" smtClean="0"/>
              <a:t>...,</a:t>
            </a:r>
            <a:r>
              <a:rPr lang="sr-Latn-RS" smtClean="0"/>
              <a:t> истраживачко</a:t>
            </a:r>
            <a:r>
              <a:rPr lang="sr-Cyrl-RS" smtClean="0"/>
              <a:t> </a:t>
            </a:r>
            <a:r>
              <a:rPr lang="sr-Latn-RS" smtClean="0"/>
              <a:t>-</a:t>
            </a:r>
            <a:r>
              <a:rPr lang="sr-Cyrl-RS" smtClean="0"/>
              <a:t> </a:t>
            </a:r>
            <a:r>
              <a:rPr lang="sr-Latn-RS" smtClean="0"/>
              <a:t>развојни пројекти и издавање спортских публикација;</a:t>
            </a:r>
            <a:endParaRPr lang="sr-Cyrl-RS" smtClean="0"/>
          </a:p>
          <a:p>
            <a:pPr marL="514350" indent="-514350" algn="just">
              <a:buAutoNum type="arabicParenR" startAt="12"/>
            </a:pPr>
            <a:endParaRPr lang="sr-Cyrl-RS" smtClean="0"/>
          </a:p>
          <a:p>
            <a:pPr marL="0" indent="0" algn="just">
              <a:buNone/>
            </a:pPr>
            <a:endParaRPr lang="en-US"/>
          </a:p>
          <a:p>
            <a:pPr marL="0" indent="0" algn="just">
              <a:buNone/>
            </a:pPr>
            <a:endParaRPr lang="sr-Cyrl-R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smtClean="0"/>
              <a:t>Потребе и интереси грађана у области спорта у ЈЛС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33749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132856"/>
            <a:ext cx="8435280" cy="4853136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AutoNum type="arabicParenR" startAt="14"/>
            </a:pPr>
            <a:r>
              <a:rPr lang="sr-Latn-RS" b="1" smtClean="0"/>
              <a:t>унапређивање </a:t>
            </a:r>
            <a:r>
              <a:rPr lang="sr-Latn-RS" b="1"/>
              <a:t>стручног рада </a:t>
            </a:r>
            <a:r>
              <a:rPr lang="sr-Latn-RS"/>
              <a:t>учесника у систему спорта са територије јединице локалне самоуправе и </a:t>
            </a:r>
            <a:r>
              <a:rPr lang="sr-Latn-RS" b="1"/>
              <a:t>подстицање запошљавања висококвалификованих спортских стручњака и врхунских спортиста</a:t>
            </a:r>
            <a:r>
              <a:rPr lang="sr-Latn-RS" smtClean="0"/>
              <a:t>;</a:t>
            </a:r>
            <a:endParaRPr lang="sr-Cyrl-RS" smtClean="0"/>
          </a:p>
          <a:p>
            <a:pPr marL="514350" indent="-514350" algn="just">
              <a:buAutoNum type="arabicParenR" startAt="14"/>
            </a:pPr>
            <a:endParaRPr lang="sr-Cyrl-RS" smtClean="0"/>
          </a:p>
          <a:p>
            <a:pPr marL="514350" indent="-514350" algn="just">
              <a:buAutoNum type="arabicParenR" startAt="15"/>
            </a:pPr>
            <a:r>
              <a:rPr lang="sr-Latn-RS" b="1" smtClean="0"/>
              <a:t>рационално </a:t>
            </a:r>
            <a:r>
              <a:rPr lang="sr-Latn-RS" b="1"/>
              <a:t>и наменско коришћење спортских сала</a:t>
            </a:r>
            <a:r>
              <a:rPr lang="sr-Latn-RS"/>
              <a:t> и спортских објеката у државној својини чији је корисник јединица локалне самоуправе и спортских објеката у својини јединице локалне самоуправе </a:t>
            </a:r>
            <a:r>
              <a:rPr lang="sr-Latn-RS" b="1"/>
              <a:t>кроз одобравање њиховог коришћења за спортске активности и доделу термина за тренирање учесницима у систему спорта</a:t>
            </a:r>
            <a:r>
              <a:rPr lang="sr-Latn-RS" smtClean="0"/>
              <a:t>;</a:t>
            </a:r>
            <a:endParaRPr lang="sr-Cyrl-RS" smtClean="0"/>
          </a:p>
          <a:p>
            <a:pPr marL="514350" indent="-514350" algn="just">
              <a:buAutoNum type="arabicParenR" startAt="15"/>
            </a:pPr>
            <a:endParaRPr lang="sr-Cyrl-RS" smtClean="0"/>
          </a:p>
          <a:p>
            <a:pPr marL="514350" indent="-514350" algn="just">
              <a:buAutoNum type="arabicParenR" startAt="16"/>
            </a:pPr>
            <a:r>
              <a:rPr lang="sr-Latn-RS" b="1" smtClean="0"/>
              <a:t>награде </a:t>
            </a:r>
            <a:r>
              <a:rPr lang="sr-Latn-RS" b="1"/>
              <a:t>и признања </a:t>
            </a:r>
            <a:r>
              <a:rPr lang="sr-Latn-RS"/>
              <a:t>за постигнуте спортске резултате и допринос развоју спорта</a:t>
            </a:r>
            <a:r>
              <a:rPr lang="sr-Latn-RS" smtClean="0"/>
              <a:t>.</a:t>
            </a:r>
            <a:endParaRPr lang="sr-Cyrl-RS" smtClean="0"/>
          </a:p>
          <a:p>
            <a:pPr marL="0" indent="0" algn="just">
              <a:buNone/>
            </a:pPr>
            <a:endParaRPr lang="en-US"/>
          </a:p>
          <a:p>
            <a:pPr marL="0" indent="0" algn="just">
              <a:buNone/>
            </a:pPr>
            <a:endParaRPr lang="sr-Cyrl-R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smtClean="0"/>
              <a:t>Потребе и интереси грађана у области спорта у ЈЛС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226676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564904"/>
            <a:ext cx="8229600" cy="453650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sr-Cyrl-RS"/>
              <a:t>П</a:t>
            </a:r>
            <a:r>
              <a:rPr lang="sr-Latn-RS" smtClean="0"/>
              <a:t>одстицање и стварање услова за унапређење </a:t>
            </a:r>
            <a:r>
              <a:rPr lang="sr-Latn-RS" b="1" smtClean="0"/>
              <a:t>СПОРТСКЕ РЕКРЕАЦИЈЕ</a:t>
            </a:r>
            <a:r>
              <a:rPr lang="sr-Latn-RS" smtClean="0"/>
              <a:t>, односно </a:t>
            </a:r>
            <a:r>
              <a:rPr lang="sr-Latn-RS" b="1" smtClean="0"/>
              <a:t>БАВЉЕЊА ГРАЂАНА СПОРТОМ</a:t>
            </a:r>
            <a:r>
              <a:rPr lang="sr-Latn-RS" smtClean="0"/>
              <a:t>, посебно </a:t>
            </a:r>
            <a:r>
              <a:rPr lang="sr-Latn-RS" b="1" smtClean="0"/>
              <a:t>ДЕЦЕ, ОМЛАДИНЕ, ЖЕНА И ОСОБА СА ИНВАЛИДИТЕТОМ</a:t>
            </a:r>
            <a:r>
              <a:rPr lang="sr-Cyrl-RS"/>
              <a:t>;</a:t>
            </a:r>
            <a:endParaRPr lang="sr-Cyrl-RS" smtClean="0"/>
          </a:p>
          <a:p>
            <a:pPr algn="just"/>
            <a:endParaRPr lang="en-US" smtClean="0"/>
          </a:p>
          <a:p>
            <a:pPr algn="just"/>
            <a:r>
              <a:rPr lang="sr-Latn-RS" b="1" smtClean="0"/>
              <a:t>ИЗГРАДЊА, ОДРЖАВАЊЕ И ОПРЕМАЊЕ СПОРТСКИХ ОБЈЕКАТА</a:t>
            </a:r>
            <a:r>
              <a:rPr lang="sr-Latn-RS" smtClean="0"/>
              <a:t> на територији јединице локалне самоуправе, а посебно </a:t>
            </a:r>
            <a:r>
              <a:rPr lang="sr-Latn-RS" b="1" smtClean="0"/>
              <a:t>јавних спортских терена</a:t>
            </a:r>
            <a:r>
              <a:rPr lang="sr-Latn-RS" smtClean="0"/>
              <a:t> у стамбеним насељима или у њиховој близини и </a:t>
            </a:r>
            <a:r>
              <a:rPr lang="sr-Latn-RS" b="1" smtClean="0"/>
              <a:t>школских спортских објеката</a:t>
            </a:r>
            <a:r>
              <a:rPr lang="sr-Latn-RS" smtClean="0"/>
              <a:t>, и </a:t>
            </a:r>
            <a:r>
              <a:rPr lang="sr-Latn-RS" b="1" smtClean="0"/>
              <a:t>набавка спортске опреме и реквизита</a:t>
            </a:r>
            <a:r>
              <a:rPr lang="sr-Latn-RS" smtClean="0"/>
              <a:t>; </a:t>
            </a:r>
            <a:endParaRPr lang="sr-Cyrl-RS" smtClean="0"/>
          </a:p>
          <a:p>
            <a:pPr algn="just"/>
            <a:endParaRPr lang="sr-Cyrl-RS" smtClean="0"/>
          </a:p>
          <a:p>
            <a:pPr algn="just"/>
            <a:r>
              <a:rPr lang="sr-Latn-RS" b="1" smtClean="0"/>
              <a:t>ФИЗИЧКО ВАСПИТАЊЕ ДЕЦЕ ПРЕДШКОЛСКОГ УЗРАСТА И ШКОЛСКИ СПОРТ </a:t>
            </a:r>
            <a:r>
              <a:rPr lang="sr-Latn-RS" smtClean="0"/>
              <a:t>(унапређење физичког вежбања, рад школских спортских секција и друштава, општинска, градска и међуопштинска школска спортска такмичења и др.);</a:t>
            </a:r>
            <a:endParaRPr lang="sr-Cyrl-RS" smtClean="0"/>
          </a:p>
          <a:p>
            <a:pPr marL="0" indent="0" algn="just">
              <a:buNone/>
            </a:pPr>
            <a:endParaRPr lang="sr-Cyrl-RS"/>
          </a:p>
          <a:p>
            <a:pPr marL="0" indent="0" algn="ctr">
              <a:buNone/>
            </a:pPr>
            <a:r>
              <a:rPr lang="sr-Latn-RS" b="1" smtClean="0">
                <a:solidFill>
                  <a:srgbClr val="C00000"/>
                </a:solidFill>
              </a:rPr>
              <a:t>ДРУГИ ПРОГРАМИ МОГУ БИТИ ОДОБРЕНИ ТЕК НАКОН ШТО СЕ ЗАДОВОЉЕ ПОТРЕБЕ ГРАЂАНА</a:t>
            </a:r>
            <a:r>
              <a:rPr lang="sr-Cyrl-RS" b="1" smtClean="0">
                <a:solidFill>
                  <a:srgbClr val="C00000"/>
                </a:solidFill>
              </a:rPr>
              <a:t> У ОВИМ ОБЛАСТИМА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u="sng" smtClean="0"/>
              <a:t>ПРИОРИТЕТИ </a:t>
            </a:r>
            <a:r>
              <a:rPr lang="sr-Cyrl-RS" sz="2400" b="1" u="sng" smtClean="0"/>
              <a:t>(тачке 1, 2 и 6)</a:t>
            </a:r>
            <a:endParaRPr lang="en-US" sz="2400" b="1" u="sng"/>
          </a:p>
        </p:txBody>
      </p:sp>
    </p:spTree>
    <p:extLst>
      <p:ext uri="{BB962C8B-B14F-4D97-AF65-F5344CB8AC3E}">
        <p14:creationId xmlns:p14="http://schemas.microsoft.com/office/powerpoint/2010/main" val="751391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603</TotalTime>
  <Words>1629</Words>
  <Application>Microsoft Office PowerPoint</Application>
  <PresentationFormat>On-screen Show (4:3)</PresentationFormat>
  <Paragraphs>171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Waveform</vt:lpstr>
      <vt:lpstr>УЛОГА И ЗАДАЦИ ЈЕДИНИЦА ЛОКАЛНИХ САМОУПРАВА СА ТЕРИТОРИЈЕ АП ВОЈВОДИНЕ У СИСТЕМУ СПОРТА РЕПУБЛИКЕ СРБИЈЕ</vt:lpstr>
      <vt:lpstr>Нормативни оквир</vt:lpstr>
      <vt:lpstr>Потребе и интереси грађана у области спорта у ЈЛС</vt:lpstr>
      <vt:lpstr>Потребе и интереси грађана у области спорта у ЈЛС</vt:lpstr>
      <vt:lpstr>Потребе и интереси грађана у области спорта у ЈЛС</vt:lpstr>
      <vt:lpstr>Потребе и интереси грађана у области спорта у ЈЛС</vt:lpstr>
      <vt:lpstr>Потребе и интереси грађана у области спорта у ЈЛС</vt:lpstr>
      <vt:lpstr>Потребе и интереси грађана у области спорта у ЈЛС</vt:lpstr>
      <vt:lpstr>ПРИОРИТЕТИ (тачке 1, 2 и 6)</vt:lpstr>
      <vt:lpstr>ПРОГРАМ РАЗВОЈА СПОРТА</vt:lpstr>
      <vt:lpstr>СИСТЕМ ФУНКЦИОНИСАЊА СПОРТА НА НИВОУ ЛОКАЛЕ САМОУПРАВЕ</vt:lpstr>
      <vt:lpstr>СИСТЕМ ФУНКЦИОНИСАЊА СПОРТА НА НИВОУ ЛОКАЛНЕ САМОУПРАВЕ</vt:lpstr>
      <vt:lpstr>СИСТЕМ ФУНКЦИОНИСАЊА СПОРТА НА НИВОУ ЛОКАЛНЕ САМОУПРАВЕ</vt:lpstr>
      <vt:lpstr>СИСТЕМ ФУНКЦИОНИСАЊА СПОРТА НА НИВОУ ЛОКАЛНЕ САМОУПРАВЕ</vt:lpstr>
      <vt:lpstr>СИСТЕМ ФУНКЦИОНИСАЊА СПОРТА НА НИВОУ ЛОКАЛНЕ САМОУПРАВЕ</vt:lpstr>
      <vt:lpstr>Чланови управе и заступници једне спортске организације  не могу бити: </vt:lpstr>
      <vt:lpstr>PowerPoint Presentation</vt:lpstr>
      <vt:lpstr>ФИНАНСИРАЊЕ СПОРТА</vt:lpstr>
      <vt:lpstr>ФИНАНСИРАЊЕ СПОРТА</vt:lpstr>
      <vt:lpstr>ФИНАНСИРАЊЕ СПОРТА</vt:lpstr>
      <vt:lpstr>ФИНАНСИРАЊЕ СПОРТА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СПОРТСКИ ОБЈЕКТИ</vt:lpstr>
      <vt:lpstr>СПОРТСКИ ОБЈЕКТИ</vt:lpstr>
      <vt:lpstr>СПОРТСКИ ОБЈЕКТИ</vt:lpstr>
      <vt:lpstr>ИНСПЕКЦИЈСКИ НАДЗОР</vt:lpstr>
      <vt:lpstr>ИНСПЕКЦИЈСКИ НАДЗОР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УЛОГА И ЗАДАЦИ ЈЕДИНИЦА ЛОКАЛНИХ САМОУПРАВА СА ТЕРИТОРИЈЕ АП ВОЈВОДИНЕ У СИСТЕМУ СПОРТА РЕПУБЛИКЕ СРБИЈЕ</dc:title>
  <dc:creator>Branimir Sovljanski</dc:creator>
  <cp:lastModifiedBy>Branimir Sovljanski</cp:lastModifiedBy>
  <cp:revision>46</cp:revision>
  <dcterms:created xsi:type="dcterms:W3CDTF">2016-06-30T07:16:53Z</dcterms:created>
  <dcterms:modified xsi:type="dcterms:W3CDTF">2016-07-05T13:49:13Z</dcterms:modified>
</cp:coreProperties>
</file>